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8" r:id="rId2"/>
    <p:sldId id="259" r:id="rId3"/>
    <p:sldId id="261" r:id="rId4"/>
    <p:sldId id="286" r:id="rId5"/>
    <p:sldId id="272" r:id="rId6"/>
    <p:sldId id="257" r:id="rId7"/>
    <p:sldId id="287" r:id="rId8"/>
    <p:sldId id="285" r:id="rId9"/>
    <p:sldId id="288" r:id="rId10"/>
    <p:sldId id="289" r:id="rId11"/>
    <p:sldId id="290" r:id="rId12"/>
    <p:sldId id="292" r:id="rId13"/>
    <p:sldId id="294" r:id="rId14"/>
    <p:sldId id="293" r:id="rId15"/>
    <p:sldId id="298" r:id="rId16"/>
    <p:sldId id="295" r:id="rId17"/>
    <p:sldId id="297" r:id="rId18"/>
    <p:sldId id="299" r:id="rId19"/>
    <p:sldId id="300" r:id="rId20"/>
    <p:sldId id="291" r:id="rId21"/>
    <p:sldId id="301" r:id="rId22"/>
    <p:sldId id="302" r:id="rId23"/>
    <p:sldId id="303" r:id="rId24"/>
    <p:sldId id="304" r:id="rId25"/>
    <p:sldId id="305" r:id="rId26"/>
    <p:sldId id="266" r:id="rId27"/>
    <p:sldId id="306" r:id="rId28"/>
    <p:sldId id="269" r:id="rId29"/>
    <p:sldId id="308" r:id="rId30"/>
    <p:sldId id="264" r:id="rId31"/>
    <p:sldId id="263" r:id="rId32"/>
    <p:sldId id="262" r:id="rId33"/>
    <p:sldId id="283" r:id="rId34"/>
    <p:sldId id="284" r:id="rId35"/>
    <p:sldId id="26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3C6"/>
    <a:srgbClr val="0EAADD"/>
    <a:srgbClr val="CE2127"/>
    <a:srgbClr val="64A0B2"/>
    <a:srgbClr val="BDBAB5"/>
    <a:srgbClr val="E59619"/>
    <a:srgbClr val="5985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0A69F-43EF-4F85-8AE9-DFFA2D43A3C3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170BB-8371-483C-89C3-85F648DC4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 하차인원이 아닌 승차인원을 파악한 이유는 시간에 따른 요인에 더 반응이 클 것이라 가정했기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 이후에 생활 패턴을 바꿀 수 있는 정책이 시행된다면 </a:t>
            </a:r>
            <a:r>
              <a:rPr lang="en-US" altLang="ko-KR" dirty="0"/>
              <a:t>18</a:t>
            </a:r>
            <a:r>
              <a:rPr lang="ko-KR" altLang="en-US" dirty="0"/>
              <a:t>시부터 승차하는 인원에도 그 시행결과가 반영되겠지만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시에 하차하는 인원은 </a:t>
            </a:r>
            <a:r>
              <a:rPr lang="en-US" altLang="ko-KR" dirty="0"/>
              <a:t>17</a:t>
            </a:r>
            <a:r>
              <a:rPr lang="ko-KR" altLang="en-US" dirty="0"/>
              <a:t>시에 탑승했을 수도 있고 </a:t>
            </a:r>
            <a:r>
              <a:rPr lang="en-US" altLang="ko-KR" dirty="0"/>
              <a:t>16</a:t>
            </a:r>
            <a:r>
              <a:rPr lang="ko-KR" altLang="en-US" dirty="0"/>
              <a:t>시에 탑승했을 수도 있기 때문에 시행에 의한 변동이 적을 것이라 가정하였습니다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1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5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큰 사건이 없는 동안은 사람들의 공포심리가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무뎌지고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주간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확진자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수가 증가세임에도 전철 이용자 수는 비슷한 범위에서 등락을 보인다는 것을 알 수 있습니다</a:t>
            </a:r>
            <a:r>
              <a:rPr lang="en-US" altLang="ko-KR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38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지하철 승하차량 대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신규확진자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수는 반시계방향 나선형으로 뻗어가는 모습을 볼 수 있습니다</a:t>
            </a:r>
            <a:r>
              <a:rPr lang="en-US" altLang="ko-KR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지하철 승하차량 대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신규확진자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증가량은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코로나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확진자수가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증가할 때는 크게 움직이지만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확진자수가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안정적인 수치를 보일 때는 </a:t>
            </a:r>
            <a:r>
              <a:rPr lang="ko-KR" altLang="en-US" sz="12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승하차</a:t>
            </a:r>
            <a:r>
              <a:rPr lang="ko-KR" altLang="en-US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수도 또한 한 곳에서 분포되면 그려지는 패턴을 볼 수 있습니다</a:t>
            </a:r>
            <a:r>
              <a:rPr lang="en-US" altLang="ko-KR" sz="12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34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불특정 기간 간의 거리두기 단계데이터의 명확한 결과 도출이 모호했던 부분을 개선하고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사회적 거리두기</a:t>
            </a:r>
            <a:r>
              <a:rPr lang="en-US" altLang="ko-KR" dirty="0"/>
              <a:t>,</a:t>
            </a:r>
            <a:r>
              <a:rPr lang="ko-KR" altLang="en-US" dirty="0"/>
              <a:t> 지하철 승하차량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 현황 데이터의 수집 후 현재 일자까지의 실시간 데이터를 가져오지 못하는 문제 또한 개선하고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평일 데이터의 연관성을 도출하였지만 추후에는 공휴일</a:t>
            </a:r>
            <a:r>
              <a:rPr lang="en-US" altLang="ko-KR" dirty="0"/>
              <a:t>, </a:t>
            </a:r>
            <a:r>
              <a:rPr lang="ko-KR" altLang="en-US" dirty="0"/>
              <a:t>주말데이터의 연관성 또한 도출할 수 있도록 분석하고 싶습니다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7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4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 하차인원이 아닌 승차인원을 파악한 이유는 시간에 따른 요인에 더 반응이 클 것이라 가정했기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 이후에 생활 패턴을 바꿀 수 있는 정책이 시행된다면 </a:t>
            </a:r>
            <a:r>
              <a:rPr lang="en-US" altLang="ko-KR" dirty="0"/>
              <a:t>18</a:t>
            </a:r>
            <a:r>
              <a:rPr lang="ko-KR" altLang="en-US" dirty="0"/>
              <a:t>시부터 승차하는 인원에도 그 시행결과가 반영되겠지만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시에 하차하는 인원은 </a:t>
            </a:r>
            <a:r>
              <a:rPr lang="en-US" altLang="ko-KR" dirty="0"/>
              <a:t>17</a:t>
            </a:r>
            <a:r>
              <a:rPr lang="ko-KR" altLang="en-US" dirty="0"/>
              <a:t>시에 탑승했을 수도 있고 </a:t>
            </a:r>
            <a:r>
              <a:rPr lang="en-US" altLang="ko-KR" dirty="0"/>
              <a:t>16</a:t>
            </a:r>
            <a:r>
              <a:rPr lang="ko-KR" altLang="en-US" dirty="0"/>
              <a:t>시에 탑승했을 수도 있기 때문에 시행에 의한 변동이 적을 것이라 가정하였습니다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0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시간대별 하차인원이 아닌 승차인원을 파악한 이유는 시간에 따른 요인에 더 반응이 클 것이라 가정했기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 이후에 생활 패턴을 바꿀 수 있는 정책이 시행된다면 </a:t>
            </a:r>
            <a:r>
              <a:rPr lang="en-US" altLang="ko-KR" dirty="0"/>
              <a:t>18</a:t>
            </a:r>
            <a:r>
              <a:rPr lang="ko-KR" altLang="en-US" dirty="0"/>
              <a:t>시부터 승차하는 인원에도 그 시행결과가 반영되겠지만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시에 하차하는 인원은 </a:t>
            </a:r>
            <a:r>
              <a:rPr lang="en-US" altLang="ko-KR" dirty="0"/>
              <a:t>17</a:t>
            </a:r>
            <a:r>
              <a:rPr lang="ko-KR" altLang="en-US" dirty="0"/>
              <a:t>시에 탑승했을 수도 있고 </a:t>
            </a:r>
            <a:r>
              <a:rPr lang="en-US" altLang="ko-KR" dirty="0"/>
              <a:t>16</a:t>
            </a:r>
            <a:r>
              <a:rPr lang="ko-KR" altLang="en-US" dirty="0"/>
              <a:t>시에 탑승했을 수도 있기 때문에 시행에 의한 변동이 적을 것이라 가정하였습니다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0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내내 거리두기 단계가 </a:t>
            </a:r>
            <a:r>
              <a:rPr lang="en-US" altLang="ko-KR" dirty="0"/>
              <a:t>2.5</a:t>
            </a:r>
            <a:r>
              <a:rPr lang="ko-KR" altLang="en-US" dirty="0"/>
              <a:t>단계로 유지되며 사람이 모이는 시설 대부분은 </a:t>
            </a:r>
            <a:r>
              <a:rPr lang="en-US" altLang="ko-KR" dirty="0"/>
              <a:t>21</a:t>
            </a:r>
            <a:r>
              <a:rPr lang="ko-KR" altLang="en-US" dirty="0"/>
              <a:t>시 이후 영업을 중단해야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일부터 거리두기 단계가 </a:t>
            </a:r>
            <a:r>
              <a:rPr lang="en-US" altLang="ko-KR" dirty="0"/>
              <a:t>2.5</a:t>
            </a:r>
            <a:r>
              <a:rPr lang="ko-KR" altLang="en-US" dirty="0"/>
              <a:t>단계에서 </a:t>
            </a:r>
            <a:r>
              <a:rPr lang="en-US" altLang="ko-KR" dirty="0"/>
              <a:t>2</a:t>
            </a:r>
            <a:r>
              <a:rPr lang="ko-KR" altLang="en-US" dirty="0"/>
              <a:t>단계로 완화되며 수도권 영업시간 제한이 </a:t>
            </a:r>
            <a:r>
              <a:rPr lang="en-US" altLang="ko-KR" dirty="0"/>
              <a:t>21</a:t>
            </a:r>
            <a:r>
              <a:rPr lang="ko-KR" altLang="en-US" dirty="0"/>
              <a:t>시에서 </a:t>
            </a:r>
            <a:r>
              <a:rPr lang="en-US" altLang="ko-KR" dirty="0"/>
              <a:t>22</a:t>
            </a:r>
            <a:r>
              <a:rPr lang="ko-KR" altLang="en-US" dirty="0"/>
              <a:t>시로 완화한 배경이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낮시간과 </a:t>
            </a:r>
            <a:r>
              <a:rPr lang="en-US" altLang="ko-KR" dirty="0"/>
              <a:t>22</a:t>
            </a:r>
            <a:r>
              <a:rPr lang="ko-KR" altLang="en-US" dirty="0"/>
              <a:t>시의 승차인원 증가는 거리두기 완화 및 휴일 비율이 높기 때문이라고 생각됩니다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1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식당 영업시간이 </a:t>
            </a:r>
            <a:r>
              <a:rPr lang="en-US" altLang="ko-KR" dirty="0"/>
              <a:t>22</a:t>
            </a:r>
            <a:r>
              <a:rPr lang="ko-KR" altLang="en-US" dirty="0"/>
              <a:t>시까지 연장한 영향이 있는 것으로 보여집니다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2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일까지 사회적 거리두기는 세단계로 구분됐고 </a:t>
            </a:r>
            <a:r>
              <a:rPr lang="en-US" altLang="ko-KR" dirty="0"/>
              <a:t>6</a:t>
            </a:r>
            <a:r>
              <a:rPr lang="ko-KR" altLang="en-US" dirty="0"/>
              <a:t>일까지 </a:t>
            </a:r>
            <a:r>
              <a:rPr lang="en-US" altLang="ko-KR" dirty="0"/>
              <a:t>1</a:t>
            </a:r>
            <a:r>
              <a:rPr lang="ko-KR" altLang="en-US" dirty="0"/>
              <a:t>단계였습니다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일부터 사회적 거리두기는 다섯단계</a:t>
            </a:r>
            <a:r>
              <a:rPr lang="en-US" altLang="ko-KR" dirty="0"/>
              <a:t>(`1`,`1.5`,`2`,`2.5`,`3`) </a:t>
            </a:r>
            <a:r>
              <a:rPr lang="ko-KR" altLang="en-US" dirty="0"/>
              <a:t>체계가 시행되었고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`11</a:t>
            </a:r>
            <a:r>
              <a:rPr lang="ko-KR" altLang="en-US" dirty="0"/>
              <a:t>월</a:t>
            </a:r>
            <a:r>
              <a:rPr lang="en-US" altLang="ko-KR" dirty="0"/>
              <a:t>` 7</a:t>
            </a:r>
            <a:r>
              <a:rPr lang="ko-KR" altLang="en-US" dirty="0"/>
              <a:t>일부터 </a:t>
            </a:r>
            <a:r>
              <a:rPr lang="en-US" altLang="ko-KR" dirty="0"/>
              <a:t>18</a:t>
            </a:r>
            <a:r>
              <a:rPr lang="ko-KR" altLang="en-US" dirty="0"/>
              <a:t>일까지는 </a:t>
            </a:r>
            <a:r>
              <a:rPr lang="en-US" altLang="ko-KR" dirty="0"/>
              <a:t>1</a:t>
            </a:r>
            <a:r>
              <a:rPr lang="ko-KR" altLang="en-US" dirty="0"/>
              <a:t>단계였습니다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19</a:t>
            </a:r>
            <a:r>
              <a:rPr lang="ko-KR" altLang="en-US" dirty="0"/>
              <a:t>일은 </a:t>
            </a:r>
            <a:r>
              <a:rPr lang="en-US" altLang="ko-KR" dirty="0"/>
              <a:t>1.5</a:t>
            </a:r>
            <a:r>
              <a:rPr lang="ko-KR" altLang="en-US" dirty="0" err="1"/>
              <a:t>단계격상되었으나</a:t>
            </a:r>
            <a:r>
              <a:rPr lang="en-US" altLang="ko-KR" dirty="0"/>
              <a:t>, </a:t>
            </a:r>
            <a:r>
              <a:rPr lang="ko-KR" altLang="en-US" dirty="0"/>
              <a:t>인원 제한이 강화되었고 운영 시간 제한은 홍보관을 제외하고 없었습니다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24</a:t>
            </a:r>
            <a:r>
              <a:rPr lang="ko-KR" altLang="en-US" dirty="0"/>
              <a:t>일에는 </a:t>
            </a:r>
            <a:r>
              <a:rPr lang="en-US" altLang="ko-KR" dirty="0"/>
              <a:t>2</a:t>
            </a:r>
            <a:r>
              <a:rPr lang="ko-KR" altLang="en-US" dirty="0"/>
              <a:t>단계로 격상되어 </a:t>
            </a:r>
            <a:r>
              <a:rPr lang="en-US" altLang="ko-KR" dirty="0"/>
              <a:t>21</a:t>
            </a:r>
            <a:r>
              <a:rPr lang="ko-KR" altLang="en-US" dirty="0"/>
              <a:t>시부터 노래연습장</a:t>
            </a:r>
            <a:r>
              <a:rPr lang="en-US" altLang="ko-KR" dirty="0"/>
              <a:t>, </a:t>
            </a:r>
            <a:r>
              <a:rPr lang="ko-KR" altLang="en-US" dirty="0"/>
              <a:t>실내공연장</a:t>
            </a:r>
            <a:r>
              <a:rPr lang="en-US" altLang="ko-KR" dirty="0"/>
              <a:t>, </a:t>
            </a:r>
            <a:r>
              <a:rPr lang="ko-KR" altLang="en-US" dirty="0"/>
              <a:t>실내체육시설 등의 운영이 중단되었습니다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`12</a:t>
            </a:r>
            <a:r>
              <a:rPr lang="ko-KR" altLang="en-US" dirty="0"/>
              <a:t>월</a:t>
            </a:r>
            <a:r>
              <a:rPr lang="en-US" altLang="ko-KR" dirty="0"/>
              <a:t>` 8</a:t>
            </a:r>
            <a:r>
              <a:rPr lang="ko-KR" altLang="en-US" dirty="0"/>
              <a:t>일에 </a:t>
            </a:r>
            <a:r>
              <a:rPr lang="en-US" altLang="ko-KR" dirty="0"/>
              <a:t>2.5</a:t>
            </a:r>
            <a:r>
              <a:rPr lang="ko-KR" altLang="en-US" dirty="0"/>
              <a:t>단계로 격상되어 </a:t>
            </a:r>
            <a:r>
              <a:rPr lang="en-US" altLang="ko-KR" dirty="0"/>
              <a:t>21</a:t>
            </a:r>
            <a:r>
              <a:rPr lang="ko-KR" altLang="en-US" dirty="0"/>
              <a:t>시 이후 영화관</a:t>
            </a:r>
            <a:r>
              <a:rPr lang="en-US" altLang="ko-KR" dirty="0"/>
              <a:t>, </a:t>
            </a:r>
            <a:r>
              <a:rPr lang="ko-KR" altLang="en-US" dirty="0" err="1"/>
              <a:t>피씨방</a:t>
            </a:r>
            <a:r>
              <a:rPr lang="en-US" altLang="ko-KR" dirty="0"/>
              <a:t>, </a:t>
            </a:r>
            <a:r>
              <a:rPr lang="ko-KR" altLang="en-US" dirty="0"/>
              <a:t>오락실</a:t>
            </a:r>
            <a:r>
              <a:rPr lang="en-US" altLang="ko-KR" dirty="0"/>
              <a:t>, </a:t>
            </a:r>
            <a:r>
              <a:rPr lang="ko-KR" altLang="en-US" dirty="0" err="1"/>
              <a:t>멀티방</a:t>
            </a:r>
            <a:r>
              <a:rPr lang="en-US" altLang="ko-KR" dirty="0"/>
              <a:t>, </a:t>
            </a:r>
            <a:r>
              <a:rPr lang="ko-KR" altLang="en-US" dirty="0"/>
              <a:t>학원</a:t>
            </a:r>
            <a:r>
              <a:rPr lang="en-US" altLang="ko-KR" dirty="0"/>
              <a:t>, </a:t>
            </a:r>
            <a:r>
              <a:rPr lang="ko-KR" altLang="en-US" dirty="0"/>
              <a:t>독서실</a:t>
            </a:r>
            <a:r>
              <a:rPr lang="en-US" altLang="ko-KR" dirty="0"/>
              <a:t>, </a:t>
            </a:r>
            <a:r>
              <a:rPr lang="ko-KR" altLang="en-US" dirty="0"/>
              <a:t>놀이공원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마트</a:t>
            </a:r>
            <a:r>
              <a:rPr lang="en-US" altLang="ko-KR" dirty="0"/>
              <a:t>, </a:t>
            </a:r>
            <a:r>
              <a:rPr lang="ko-KR" altLang="en-US" dirty="0"/>
              <a:t>백화점 등의 시설이 </a:t>
            </a:r>
            <a:r>
              <a:rPr lang="ko-KR" altLang="en-US" dirty="0" err="1"/>
              <a:t>운영중단되었고</a:t>
            </a:r>
            <a:r>
              <a:rPr lang="ko-KR" altLang="en-US" dirty="0"/>
              <a:t> 지하철 </a:t>
            </a:r>
            <a:r>
              <a:rPr lang="ko-KR" altLang="en-US" dirty="0" err="1"/>
              <a:t>운행감축하였습니다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24</a:t>
            </a:r>
            <a:r>
              <a:rPr lang="ko-KR" altLang="en-US" dirty="0"/>
              <a:t>일부터는 강화된 </a:t>
            </a:r>
            <a:r>
              <a:rPr lang="en-US" altLang="ko-KR" dirty="0"/>
              <a:t>2.5</a:t>
            </a:r>
            <a:r>
              <a:rPr lang="ko-KR" altLang="en-US" dirty="0"/>
              <a:t>단계가 시행되어 </a:t>
            </a:r>
            <a:r>
              <a:rPr lang="en-US" altLang="ko-KR" dirty="0"/>
              <a:t>5</a:t>
            </a:r>
            <a:r>
              <a:rPr lang="ko-KR" altLang="en-US" dirty="0" err="1"/>
              <a:t>인이상</a:t>
            </a:r>
            <a:r>
              <a:rPr lang="ko-KR" altLang="en-US" dirty="0"/>
              <a:t> 모일 수 없게 되었고 </a:t>
            </a:r>
            <a:r>
              <a:rPr lang="en-US" altLang="ko-KR" dirty="0"/>
              <a:t>21</a:t>
            </a:r>
            <a:r>
              <a:rPr lang="ko-KR" altLang="en-US" dirty="0"/>
              <a:t>시 이후 식당 운영이 중단된 배경이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6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12</a:t>
            </a:r>
            <a:r>
              <a:rPr lang="ko-KR" altLang="en-US" dirty="0"/>
              <a:t>월에 많은 시설이 </a:t>
            </a:r>
            <a:r>
              <a:rPr lang="en-US" altLang="ko-KR" dirty="0"/>
              <a:t>21</a:t>
            </a:r>
            <a:r>
              <a:rPr lang="ko-KR" altLang="en-US" dirty="0"/>
              <a:t>시 이후로 영업을 중단했고 </a:t>
            </a:r>
            <a:r>
              <a:rPr lang="en-US" altLang="ko-KR" dirty="0"/>
              <a:t>21</a:t>
            </a:r>
            <a:r>
              <a:rPr lang="ko-KR" altLang="en-US" dirty="0"/>
              <a:t>시 이후로 지하철 운행도 감축됐지만</a:t>
            </a:r>
            <a:r>
              <a:rPr lang="en-US" altLang="ko-KR" dirty="0"/>
              <a:t>, </a:t>
            </a:r>
            <a:r>
              <a:rPr lang="ko-KR" altLang="en-US" dirty="0"/>
              <a:t>평소 승차인원에 비해 감소량이 큰 시간은 </a:t>
            </a:r>
            <a:r>
              <a:rPr lang="en-US" altLang="ko-KR" dirty="0"/>
              <a:t>22</a:t>
            </a:r>
            <a:r>
              <a:rPr lang="ko-KR" altLang="en-US" dirty="0"/>
              <a:t>시였습니다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5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67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170BB-8371-483C-89C3-85F648DC49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4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523BB7-52EE-4543-B2CD-95B5CD8697F4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3.mp4"/><Relationship Id="rId7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E9B7CE-F08B-4552-8B11-396CC6F80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7BE25-B46C-400D-9587-10B7F7F8B4E5}"/>
              </a:ext>
            </a:extLst>
          </p:cNvPr>
          <p:cNvSpPr txBox="1"/>
          <p:nvPr/>
        </p:nvSpPr>
        <p:spPr>
          <a:xfrm>
            <a:off x="1705362" y="702309"/>
            <a:ext cx="880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COVID-19</a:t>
            </a:r>
            <a:r>
              <a:rPr lang="ko-KR" altLang="en-US" sz="2800" dirty="0"/>
              <a:t>와 서울시 지하철 </a:t>
            </a:r>
            <a:r>
              <a:rPr lang="ko-KR" altLang="en-US" sz="2800" dirty="0" err="1"/>
              <a:t>승하차</a:t>
            </a:r>
            <a:r>
              <a:rPr lang="ko-KR" altLang="en-US" sz="2800" dirty="0"/>
              <a:t> 인원과의 상관관계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53738-5E07-4C9C-9F9C-F114200BC70D}"/>
              </a:ext>
            </a:extLst>
          </p:cNvPr>
          <p:cNvSpPr txBox="1"/>
          <p:nvPr/>
        </p:nvSpPr>
        <p:spPr>
          <a:xfrm>
            <a:off x="9923254" y="5201584"/>
            <a:ext cx="11721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10</a:t>
            </a:r>
            <a:r>
              <a:rPr lang="ko-KR" altLang="en-US" sz="1400" dirty="0"/>
              <a:t>조</a:t>
            </a:r>
            <a:r>
              <a:rPr lang="en-US" altLang="ko-KR" sz="1400" dirty="0"/>
              <a:t>_</a:t>
            </a:r>
            <a:r>
              <a:rPr lang="ko-KR" altLang="en-US" sz="1400" dirty="0" err="1"/>
              <a:t>보여조</a:t>
            </a:r>
            <a:endParaRPr lang="en-US" altLang="ko-KR" sz="1400" dirty="0"/>
          </a:p>
          <a:p>
            <a:pPr algn="r"/>
            <a:endParaRPr lang="ko-KR" altLang="en-US" sz="1400" dirty="0"/>
          </a:p>
          <a:p>
            <a:pPr algn="r"/>
            <a:r>
              <a:rPr lang="ko-KR" altLang="en-US" sz="1400" dirty="0"/>
              <a:t>이수진</a:t>
            </a:r>
            <a:endParaRPr lang="en-US" altLang="ko-KR" sz="1400" dirty="0"/>
          </a:p>
          <a:p>
            <a:pPr algn="r"/>
            <a:r>
              <a:rPr lang="ko-KR" altLang="en-US" sz="1400" dirty="0" err="1"/>
              <a:t>임성국</a:t>
            </a:r>
            <a:endParaRPr lang="en-US" altLang="ko-KR" sz="1400" dirty="0"/>
          </a:p>
          <a:p>
            <a:pPr algn="r"/>
            <a:r>
              <a:rPr lang="ko-KR" altLang="en-US" sz="1400" dirty="0" err="1"/>
              <a:t>전경표</a:t>
            </a:r>
            <a:endParaRPr lang="ko-KR" altLang="en-US" sz="1400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8376313-BFD3-45E7-9988-207643B5882D}"/>
              </a:ext>
            </a:extLst>
          </p:cNvPr>
          <p:cNvSpPr/>
          <p:nvPr/>
        </p:nvSpPr>
        <p:spPr>
          <a:xfrm>
            <a:off x="2307260" y="1371595"/>
            <a:ext cx="5846206" cy="5039833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B6D5685-1BC5-47BF-9C33-7A53AA5495DC}"/>
              </a:ext>
            </a:extLst>
          </p:cNvPr>
          <p:cNvSpPr/>
          <p:nvPr/>
        </p:nvSpPr>
        <p:spPr>
          <a:xfrm>
            <a:off x="2916860" y="1371595"/>
            <a:ext cx="5846206" cy="5039833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7336C6-64C0-421A-BE52-E9C9A1954E34}"/>
              </a:ext>
            </a:extLst>
          </p:cNvPr>
          <p:cNvCxnSpPr>
            <a:cxnSpLocks/>
          </p:cNvCxnSpPr>
          <p:nvPr/>
        </p:nvCxnSpPr>
        <p:spPr>
          <a:xfrm>
            <a:off x="3549204" y="1371601"/>
            <a:ext cx="511632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FAF79A-C484-4F50-AAD5-332835FC094E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1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826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_csv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r>
              <a:rPr lang="ko-KR" altLang="en-US" sz="30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EB23D-55F4-48DF-BA61-CA1FAB91D438}"/>
              </a:ext>
            </a:extLst>
          </p:cNvPr>
          <p:cNvSpPr txBox="1"/>
          <p:nvPr/>
        </p:nvSpPr>
        <p:spPr>
          <a:xfrm>
            <a:off x="768071" y="5141437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일일 지하철 승하차량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(2019-01~2021-07)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원본데이터인 분리된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개의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병합처리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3250-73BA-444D-A3BD-5697E5B8193C}"/>
              </a:ext>
            </a:extLst>
          </p:cNvPr>
          <p:cNvSpPr txBox="1"/>
          <p:nvPr/>
        </p:nvSpPr>
        <p:spPr>
          <a:xfrm>
            <a:off x="1731710" y="4525981"/>
            <a:ext cx="13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csv 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파일 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8E127-1E0F-4F31-B2AF-AE472BE66476}"/>
              </a:ext>
            </a:extLst>
          </p:cNvPr>
          <p:cNvSpPr txBox="1"/>
          <p:nvPr/>
        </p:nvSpPr>
        <p:spPr>
          <a:xfrm>
            <a:off x="4445991" y="5141437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 시 기존의 파일명의 규칙성을 만들어 각 분석항목에 해당하는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파일명을 명기 및 분류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F6562-142A-482D-AE66-12FECFDE6A78}"/>
              </a:ext>
            </a:extLst>
          </p:cNvPr>
          <p:cNvSpPr txBox="1"/>
          <p:nvPr/>
        </p:nvSpPr>
        <p:spPr>
          <a:xfrm>
            <a:off x="4618548" y="4525981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분석용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csv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파일명 변경 및 분류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A9C61-10D7-4A5A-BE77-F81A3CA16FBE}"/>
              </a:ext>
            </a:extLst>
          </p:cNvPr>
          <p:cNvSpPr txBox="1"/>
          <p:nvPr/>
        </p:nvSpPr>
        <p:spPr>
          <a:xfrm>
            <a:off x="8123911" y="5141437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분석의 용이성을 위해 한글로 되어있는 컬럼명을 쉬운 영어 컬럼명으로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95520-B86E-4B79-813A-803C1D8A39CE}"/>
              </a:ext>
            </a:extLst>
          </p:cNvPr>
          <p:cNvSpPr txBox="1"/>
          <p:nvPr/>
        </p:nvSpPr>
        <p:spPr>
          <a:xfrm>
            <a:off x="8431153" y="452598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분석용 사용 컬럼 이름 변경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D48095-AAC4-4C7D-8DC7-551C452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1" y="1832122"/>
            <a:ext cx="3794535" cy="2259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5053FE-7464-464A-AD78-FD8CC13B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15" y="1487471"/>
            <a:ext cx="2524569" cy="27701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26C48A-74F0-469D-A1AD-D2B0C83A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03" y="1716563"/>
            <a:ext cx="3298759" cy="2425469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E2EF1393-5429-4BB6-990C-583746A5C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158800"/>
              </p:ext>
            </p:extLst>
          </p:nvPr>
        </p:nvGraphicFramePr>
        <p:xfrm>
          <a:off x="3085439" y="4337655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780853" progId="Excel.Sheet.8">
                  <p:embed/>
                </p:oleObj>
              </mc:Choice>
              <mc:Fallback>
                <p:oleObj name="Worksheet" showAsIcon="1" r:id="rId5" imgW="914400" imgH="78085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5439" y="4337655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5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53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_Python </a:t>
            </a:r>
            <a:r>
              <a:rPr lang="ko-KR" altLang="en-US" sz="30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F212B-A901-463E-AD5C-80F1B4E845CC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월별 지하철 승하차량과 해당 호선과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역에 대한 승하차량의 데이터이기 때문에 있는 데이터를 그대로 가져와 전처리를 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19C1FE-6544-45E3-B8D8-017174A9BF34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앞서 분석한 지하철 승하차량과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일별 코로나 </a:t>
            </a:r>
            <a:r>
              <a:rPr lang="ko-KR" altLang="en-US" sz="14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수의 데이터형태의 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기준에 따라 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merge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전처리를 시행하였고 거리두기의 경우는 단계가 </a:t>
            </a:r>
            <a:r>
              <a:rPr lang="ko-KR" altLang="en-US" sz="14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랜덤한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기간의 데이터이기 때문에 거리두기 단계의 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MAX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값으로 데이터 전처리를 하였습니다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47427-A303-40F9-B8F3-67857331D365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수의 경우는 평일과 주말의 경계없이 꾸준한 경우도 있기 때문에 평일용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데이터와 평일과 주말의 경계를 나누지 않은 전체데이터 또한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전처리하였고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평일 데이터 사용시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일로 떨어지지 않는 경우가 있을 수 있으므로 평균치를 가져와서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0CAC5-E512-4BD2-8338-51560E30218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algn="just"/>
            <a:r>
              <a:rPr lang="ko-KR" altLang="en-US" sz="1400" dirty="0"/>
              <a:t>지하철 승하차량은 평일과 주말 간의 차이가 크기 때문에 주말 및 공휴일 제거 전처리를 통해 평일 데이터를 사용하였고 평일 데이터 사용시 </a:t>
            </a:r>
            <a:r>
              <a:rPr lang="en-US" altLang="ko-KR" sz="1400" dirty="0"/>
              <a:t>7</a:t>
            </a:r>
            <a:r>
              <a:rPr lang="ko-KR" altLang="en-US" sz="1400" dirty="0"/>
              <a:t>일로 떨어지지 않는 경우가 있을 수 있으므로 평균치를 가져와서 </a:t>
            </a:r>
            <a:endParaRPr lang="en-US" altLang="ko-KR" sz="1400" dirty="0"/>
          </a:p>
          <a:p>
            <a:pPr algn="just"/>
            <a:r>
              <a:rPr lang="ko-KR" altLang="en-US" sz="1400" dirty="0" err="1"/>
              <a:t>전처리하였습니다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8836F8B-C930-4561-8CBA-682E135BCCAC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일일 지하철 승하차량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4813613-1FBF-4392-B868-2CEECE899C06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일별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수도권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전국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F34CB87-047A-41DD-89C9-1D16B42AF129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월별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서울시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16DCAA-371A-43F3-9377-FB8BA2F239AC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사회적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거리두기</a:t>
            </a:r>
          </a:p>
        </p:txBody>
      </p:sp>
    </p:spTree>
    <p:extLst>
      <p:ext uri="{BB962C8B-B14F-4D97-AF65-F5344CB8AC3E}">
        <p14:creationId xmlns:p14="http://schemas.microsoft.com/office/powerpoint/2010/main" val="317087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808528" y="1160447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합계 추이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8BC47-C9E8-49BC-BD10-FE5991DB896F}"/>
              </a:ext>
            </a:extLst>
          </p:cNvPr>
          <p:cNvSpPr txBox="1"/>
          <p:nvPr/>
        </p:nvSpPr>
        <p:spPr>
          <a:xfrm>
            <a:off x="6805718" y="4651679"/>
            <a:ext cx="4902404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이 추이로 보아</a:t>
            </a:r>
            <a:r>
              <a:rPr lang="en-US" altLang="ko-KR" sz="1600" dirty="0">
                <a:latin typeface="+mn-ea"/>
              </a:rPr>
              <a:t>, 2021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이후엔 코로나에 대한 공포 심리가 </a:t>
            </a:r>
            <a:r>
              <a:rPr lang="ko-KR" altLang="en-US" sz="1600" dirty="0" err="1">
                <a:latin typeface="+mn-ea"/>
              </a:rPr>
              <a:t>무뎌지며</a:t>
            </a:r>
            <a:r>
              <a:rPr lang="ko-KR" altLang="en-US" sz="1600" dirty="0">
                <a:latin typeface="+mn-ea"/>
              </a:rPr>
              <a:t> 승객 수가 회복세를 보이다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급증 구간에 전철 승객 수가 약간씩 감소하는 패턴이 반복됩니다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그러나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수는 우상향의 추이와는 다르게 항상 전철 승객 수가 </a:t>
            </a:r>
            <a:r>
              <a:rPr lang="ko-KR" altLang="en-US" sz="1600" dirty="0" err="1">
                <a:latin typeface="+mn-ea"/>
              </a:rPr>
              <a:t>우하향을</a:t>
            </a:r>
            <a:r>
              <a:rPr lang="ko-KR" altLang="en-US" sz="1600" dirty="0">
                <a:latin typeface="+mn-ea"/>
              </a:rPr>
              <a:t> 그리고 있지 않음을 파악할 수 있습니다</a:t>
            </a:r>
            <a:r>
              <a:rPr lang="en-US" altLang="ko-KR" sz="1600" dirty="0">
                <a:latin typeface="+mn-ea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D65442-93CD-49C9-8F94-128893241C22}"/>
              </a:ext>
            </a:extLst>
          </p:cNvPr>
          <p:cNvSpPr txBox="1"/>
          <p:nvPr/>
        </p:nvSpPr>
        <p:spPr>
          <a:xfrm>
            <a:off x="1007211" y="4709711"/>
            <a:ext cx="490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코로나 발생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년 전부터 발생 이후 현재까지의 날짜 범위 내에서의 추이를 파악을 하고자 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월별 전철 이용자 그래프의 경우</a:t>
            </a:r>
            <a:r>
              <a:rPr lang="en-US" altLang="ko-KR" sz="1600" dirty="0">
                <a:latin typeface="+mn-ea"/>
              </a:rPr>
              <a:t>, 2020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월 </a:t>
            </a:r>
            <a:r>
              <a:rPr lang="en-US" altLang="ko-KR" sz="1600" dirty="0">
                <a:latin typeface="+mn-ea"/>
              </a:rPr>
              <a:t>24</a:t>
            </a:r>
            <a:r>
              <a:rPr lang="ko-KR" altLang="en-US" sz="1600" dirty="0">
                <a:latin typeface="+mn-ea"/>
              </a:rPr>
              <a:t>일 한국 첫 코로나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발생 무렵 </a:t>
            </a:r>
            <a:r>
              <a:rPr lang="en-US" altLang="ko-KR" sz="1600" dirty="0">
                <a:latin typeface="+mn-ea"/>
              </a:rPr>
              <a:t>40%</a:t>
            </a:r>
            <a:r>
              <a:rPr lang="ko-KR" altLang="en-US" sz="1600" dirty="0">
                <a:latin typeface="+mn-ea"/>
              </a:rPr>
              <a:t>가량의 급락한 추이를 몰 수 있고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수는 전체적 우상향을 보이지만 사이사이에 급증 후 감소하는 구간도 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C5B91B-8A3A-48DC-BD12-D41727F3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549878"/>
            <a:ext cx="5287314" cy="3100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D3387C-F5C8-4015-BC9E-FEDE7C5D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42" y="1560557"/>
            <a:ext cx="5612280" cy="310036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364854-EFB6-478F-90B0-EF5BE0E69FDD}"/>
              </a:ext>
            </a:extLst>
          </p:cNvPr>
          <p:cNvGrpSpPr/>
          <p:nvPr/>
        </p:nvGrpSpPr>
        <p:grpSpPr>
          <a:xfrm>
            <a:off x="5433134" y="1178399"/>
            <a:ext cx="662708" cy="1417162"/>
            <a:chOff x="5433134" y="1178399"/>
            <a:chExt cx="662708" cy="1417162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8CE11C0-5946-4A92-A48D-30968FCF9F79}"/>
                </a:ext>
              </a:extLst>
            </p:cNvPr>
            <p:cNvCxnSpPr>
              <a:cxnSpLocks/>
            </p:cNvCxnSpPr>
            <p:nvPr/>
          </p:nvCxnSpPr>
          <p:spPr>
            <a:xfrm>
              <a:off x="5566299" y="1455938"/>
              <a:ext cx="0" cy="976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0DD60F-093E-47EC-95FB-F1EF26060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2527" y="1560557"/>
              <a:ext cx="190916" cy="1035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6ED26-F520-41E8-BA98-290A72113601}"/>
                </a:ext>
              </a:extLst>
            </p:cNvPr>
            <p:cNvSpPr/>
            <p:nvPr/>
          </p:nvSpPr>
          <p:spPr>
            <a:xfrm>
              <a:off x="5433134" y="117839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E93CB5F-C9E5-4499-A8E4-AE1F7DE177E1}"/>
                </a:ext>
              </a:extLst>
            </p:cNvPr>
            <p:cNvSpPr/>
            <p:nvPr/>
          </p:nvSpPr>
          <p:spPr>
            <a:xfrm>
              <a:off x="5829512" y="1277678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338BFF-9794-44CF-A5F8-925434FD76C0}"/>
              </a:ext>
            </a:extLst>
          </p:cNvPr>
          <p:cNvGrpSpPr/>
          <p:nvPr/>
        </p:nvGrpSpPr>
        <p:grpSpPr>
          <a:xfrm>
            <a:off x="10466773" y="1078539"/>
            <a:ext cx="1368115" cy="2033303"/>
            <a:chOff x="10466773" y="1078539"/>
            <a:chExt cx="1368115" cy="2033303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4BBB672-17C2-4EED-89E1-6EC13434FA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1455938"/>
              <a:ext cx="777667" cy="1655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3BFF659-F84B-4B34-A6F7-DFCDC422D65F}"/>
                </a:ext>
              </a:extLst>
            </p:cNvPr>
            <p:cNvSpPr/>
            <p:nvPr/>
          </p:nvSpPr>
          <p:spPr>
            <a:xfrm>
              <a:off x="10466773" y="117839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783D2DC-E4B3-4C6E-8D30-BC211A7EA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3832" y="1361418"/>
              <a:ext cx="118657" cy="577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CBB825E-B15D-45A0-B822-C9D08C031F6F}"/>
                </a:ext>
              </a:extLst>
            </p:cNvPr>
            <p:cNvSpPr/>
            <p:nvPr/>
          </p:nvSpPr>
          <p:spPr>
            <a:xfrm>
              <a:off x="11568558" y="107853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02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1167C2-44BA-4803-8ED0-4D62F7200B08}"/>
              </a:ext>
            </a:extLst>
          </p:cNvPr>
          <p:cNvSpPr/>
          <p:nvPr/>
        </p:nvSpPr>
        <p:spPr>
          <a:xfrm>
            <a:off x="5759063" y="1350334"/>
            <a:ext cx="6432938" cy="5124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7171DF-CDE5-4D7E-9F91-4F2DD411BA3C}"/>
              </a:ext>
            </a:extLst>
          </p:cNvPr>
          <p:cNvSpPr txBox="1"/>
          <p:nvPr/>
        </p:nvSpPr>
        <p:spPr>
          <a:xfrm>
            <a:off x="6253873" y="1416902"/>
            <a:ext cx="5270520" cy="5053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2021</a:t>
            </a:r>
            <a:r>
              <a:rPr lang="ko-KR" altLang="en-US" spc="-300" dirty="0">
                <a:latin typeface="+mn-ea"/>
              </a:rPr>
              <a:t>년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 </a:t>
            </a:r>
            <a:r>
              <a:rPr lang="en-US" altLang="ko-KR" spc="-300" dirty="0">
                <a:latin typeface="+mn-ea"/>
              </a:rPr>
              <a:t>12</a:t>
            </a:r>
            <a:r>
              <a:rPr lang="ko-KR" altLang="en-US" spc="-300" dirty="0">
                <a:latin typeface="+mn-ea"/>
              </a:rPr>
              <a:t>일부터 수도권 </a:t>
            </a:r>
            <a:r>
              <a:rPr lang="en-US" altLang="ko-KR" spc="-300" dirty="0">
                <a:latin typeface="+mn-ea"/>
              </a:rPr>
              <a:t>18</a:t>
            </a:r>
            <a:r>
              <a:rPr lang="ko-KR" altLang="en-US" spc="-300" dirty="0">
                <a:latin typeface="+mn-ea"/>
              </a:rPr>
              <a:t>시 이후 </a:t>
            </a:r>
            <a:r>
              <a:rPr lang="en-US" altLang="ko-KR" spc="-300" dirty="0">
                <a:latin typeface="+mn-ea"/>
              </a:rPr>
              <a:t>3</a:t>
            </a:r>
            <a:r>
              <a:rPr lang="ko-KR" altLang="en-US" spc="-300" dirty="0">
                <a:latin typeface="+mn-ea"/>
              </a:rPr>
              <a:t>인 이상 모임 금지의 사회적 거리두기가 시행되었습니다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3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300" dirty="0">
                <a:latin typeface="+mn-ea"/>
              </a:rPr>
              <a:t>시행 전후의 시간대별로 지하철 승차인원 변동이 있는지를 </a:t>
            </a:r>
            <a:r>
              <a:rPr lang="ko-KR" altLang="en-US" spc="-300" dirty="0" err="1">
                <a:latin typeface="+mn-ea"/>
              </a:rPr>
              <a:t>직관화하기</a:t>
            </a:r>
            <a:r>
              <a:rPr lang="ko-KR" altLang="en-US" spc="-300" dirty="0">
                <a:latin typeface="+mn-ea"/>
              </a:rPr>
              <a:t> 위해 그래프로 표현하였습니다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3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6</a:t>
            </a:r>
            <a:r>
              <a:rPr lang="ko-KR" altLang="en-US" spc="-300" dirty="0">
                <a:latin typeface="+mn-ea"/>
              </a:rPr>
              <a:t>월에 비해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월의 전 시간대 승차인원이 감소하였고 특히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월은 </a:t>
            </a:r>
            <a:r>
              <a:rPr lang="ko-KR" altLang="en-US" spc="-300" dirty="0" err="1">
                <a:latin typeface="+mn-ea"/>
              </a:rPr>
              <a:t>확진자가</a:t>
            </a:r>
            <a:r>
              <a:rPr lang="ko-KR" altLang="en-US" spc="-300" dirty="0">
                <a:latin typeface="+mn-ea"/>
              </a:rPr>
              <a:t> 급증한 영향으로 전체 지하철 승객 수가 감소한 것으로 추정됩니다</a:t>
            </a:r>
            <a:r>
              <a:rPr lang="en-US" altLang="ko-KR" spc="-300" dirty="0">
                <a:latin typeface="+mn-ea"/>
              </a:rPr>
              <a:t>. </a:t>
            </a:r>
            <a:r>
              <a:rPr lang="ko-KR" altLang="en-US" spc="-300" dirty="0">
                <a:latin typeface="+mn-ea"/>
              </a:rPr>
              <a:t>감소량 그래프에서 또한 전자의 승차인원 그래프와 비슷해 보입니다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6</a:t>
            </a:r>
            <a:r>
              <a:rPr lang="ko-KR" altLang="en-US" spc="-300" dirty="0">
                <a:latin typeface="+mn-ea"/>
              </a:rPr>
              <a:t>월 승차인원과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 감소량 그래프를 같이 그려보니 </a:t>
            </a:r>
            <a:r>
              <a:rPr lang="en-US" altLang="ko-KR" spc="-300" dirty="0">
                <a:latin typeface="+mn-ea"/>
              </a:rPr>
              <a:t>22</a:t>
            </a:r>
            <a:r>
              <a:rPr lang="ko-KR" altLang="en-US" spc="-300" dirty="0">
                <a:latin typeface="+mn-ea"/>
              </a:rPr>
              <a:t>시에 도드라진 차이점을 보였습니다</a:t>
            </a:r>
            <a:r>
              <a:rPr lang="en-US" altLang="ko-KR" spc="-300" dirty="0"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22</a:t>
            </a:r>
            <a:r>
              <a:rPr lang="ko-KR" altLang="en-US" spc="-300" dirty="0">
                <a:latin typeface="+mn-ea"/>
              </a:rPr>
              <a:t>시에는 평소 승차량이 출퇴근시간대에 비해 절반 정도임에도 감소량은 출퇴근 시간대와 비슷하여 감소세에 평소 </a:t>
            </a:r>
            <a:r>
              <a:rPr lang="ko-KR" altLang="en-US" spc="-300" dirty="0" err="1">
                <a:latin typeface="+mn-ea"/>
              </a:rPr>
              <a:t>승차량</a:t>
            </a:r>
            <a:r>
              <a:rPr lang="ko-KR" altLang="en-US" spc="-300" dirty="0">
                <a:latin typeface="+mn-ea"/>
              </a:rPr>
              <a:t> 외의 요인이 반영되었다고 생각합니다</a:t>
            </a:r>
            <a:r>
              <a:rPr lang="en-US" altLang="ko-KR" spc="-300" dirty="0">
                <a:latin typeface="+mn-ea"/>
              </a:rPr>
              <a:t>.</a:t>
            </a:r>
          </a:p>
        </p:txBody>
      </p:sp>
      <p:pic>
        <p:nvPicPr>
          <p:cNvPr id="38" name="월간001">
            <a:hlinkClick r:id="" action="ppaction://media"/>
            <a:extLst>
              <a:ext uri="{FF2B5EF4-FFF2-40B4-BE49-F238E27FC236}">
                <a16:creationId xmlns:a16="http://schemas.microsoft.com/office/drawing/2014/main" id="{C7D53C79-15A7-429A-AEA2-8B725EC5F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44" y="1502216"/>
            <a:ext cx="5602319" cy="40240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A81597-B864-4EE1-90D8-A0DAE64F7BE4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7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1C5B0F-3DEA-43EF-8F9F-F22A1772198A}"/>
              </a:ext>
            </a:extLst>
          </p:cNvPr>
          <p:cNvSpPr/>
          <p:nvPr/>
        </p:nvSpPr>
        <p:spPr>
          <a:xfrm>
            <a:off x="221466" y="1748101"/>
            <a:ext cx="11714720" cy="48827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18844-9298-4648-83AC-E7B229467BBF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E3DFD-4A87-4DEF-ACF6-094B1D97C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53" y="1954088"/>
            <a:ext cx="5823233" cy="4367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7415E8-2951-426A-90E1-D4C0467D9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" y="1960645"/>
            <a:ext cx="5943598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1C5B0F-3DEA-43EF-8F9F-F22A1772198A}"/>
              </a:ext>
            </a:extLst>
          </p:cNvPr>
          <p:cNvSpPr/>
          <p:nvPr/>
        </p:nvSpPr>
        <p:spPr>
          <a:xfrm>
            <a:off x="221466" y="1748101"/>
            <a:ext cx="11714720" cy="48827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18844-9298-4648-83AC-E7B229467BBF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E0DE3C-13E7-462C-BC43-2D8FE85FD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102719"/>
            <a:ext cx="5739415" cy="4304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D801FB-592A-4A76-8220-EF37F164E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15" y="2102719"/>
            <a:ext cx="5872817" cy="44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1543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</a:t>
            </a:r>
            <a:r>
              <a:rPr lang="ko-KR" altLang="en-US" sz="1600" spc="-150" dirty="0"/>
              <a:t>월은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월에 비교하여 승차인원이 늘었으며 낮시간의 승차인원과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시의 승차인원도 증가하였습니다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출퇴근 시간의 승차인원감소는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월의 설날 공휴일과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 전체일수 </a:t>
            </a:r>
            <a:r>
              <a:rPr lang="en-US" altLang="ko-KR" sz="1600" spc="-150" dirty="0"/>
              <a:t>28</a:t>
            </a:r>
            <a:r>
              <a:rPr lang="ko-KR" altLang="en-US" sz="1600" spc="-150" dirty="0"/>
              <a:t>일 중 휴일 비율이 크기 때문으로 추정됩니다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EBB1FE5-1007-4ECA-99E0-0652DC25B5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" y="3747948"/>
            <a:ext cx="3858705" cy="2894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_2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684AA-A292-4679-B0E1-1C083CABCE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" y="1004532"/>
            <a:ext cx="3858708" cy="28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1543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승차인원 감소 그래프에서 </a:t>
            </a:r>
            <a:r>
              <a:rPr lang="en-US" altLang="ko-KR" sz="1600" spc="-150" dirty="0"/>
              <a:t>10</a:t>
            </a:r>
            <a:r>
              <a:rPr lang="ko-KR" altLang="en-US" sz="1600" spc="-150" dirty="0"/>
              <a:t>시</a:t>
            </a:r>
            <a:r>
              <a:rPr lang="en-US" altLang="ko-KR" sz="1600" spc="-150" dirty="0"/>
              <a:t>~16</a:t>
            </a:r>
            <a:r>
              <a:rPr lang="ko-KR" altLang="en-US" sz="1600" spc="-150" dirty="0"/>
              <a:t>시와 </a:t>
            </a:r>
            <a:r>
              <a:rPr lang="en-US" altLang="ko-KR" sz="1600" spc="-150" dirty="0"/>
              <a:t>21</a:t>
            </a:r>
            <a:r>
              <a:rPr lang="ko-KR" altLang="en-US" sz="1600" spc="-150" dirty="0"/>
              <a:t>시</a:t>
            </a:r>
            <a:r>
              <a:rPr lang="en-US" altLang="ko-KR" sz="1600" spc="-150" dirty="0"/>
              <a:t>~23</a:t>
            </a:r>
            <a:r>
              <a:rPr lang="ko-KR" altLang="en-US" sz="1600" spc="-150" dirty="0"/>
              <a:t>시가 음수 값을 보여주고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전월에 비해 승차량이 증가하였고 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특히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시에 </a:t>
            </a:r>
            <a:r>
              <a:rPr lang="ko-KR" altLang="en-US" sz="1600" spc="-150" dirty="0" err="1"/>
              <a:t>증가량이</a:t>
            </a:r>
            <a:r>
              <a:rPr lang="ko-KR" altLang="en-US" sz="1600" spc="-150" dirty="0"/>
              <a:t> 다른 시간대에 비해 뚜렷하기 때문에 나오는 결과입니다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ABF7A0-0756-4BC9-81B2-D7843D4724C0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_2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56A16E-98B9-4FDB-86B0-E9E21691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735251"/>
            <a:ext cx="5989948" cy="44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모든 시간대에서 승차인원이 감소하였습니다</a:t>
            </a:r>
            <a:r>
              <a:rPr lang="en-US" altLang="ko-KR" sz="1600" spc="-150" dirty="0"/>
              <a:t>. 12</a:t>
            </a:r>
            <a:r>
              <a:rPr lang="ko-KR" altLang="en-US" sz="1600" spc="-150" dirty="0"/>
              <a:t>월에 </a:t>
            </a:r>
            <a:r>
              <a:rPr lang="ko-KR" altLang="en-US" sz="1600" spc="-150" dirty="0" err="1"/>
              <a:t>확진자가</a:t>
            </a:r>
            <a:r>
              <a:rPr lang="ko-KR" altLang="en-US" sz="1600" spc="-150" dirty="0"/>
              <a:t> 급증하고 거리두기 단계도 강화되었기 때문입니다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_3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194F5-FD86-41C1-B48F-E60E78999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0" y="982814"/>
            <a:ext cx="4095478" cy="3071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53A82-A679-4552-89EA-A16A3F4CDF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2" y="3786392"/>
            <a:ext cx="4095476" cy="30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36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평소 승차인원에 비해 감소량이 큰 시간은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_3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F359E9-7BA6-4C64-B69C-247BD50B2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772347"/>
            <a:ext cx="5803899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5DF61-ED6B-4238-9015-9245F68F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272716" y="2998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30B2-0FC8-44E2-B242-887E4C30E5A7}"/>
              </a:ext>
            </a:extLst>
          </p:cNvPr>
          <p:cNvSpPr txBox="1"/>
          <p:nvPr/>
        </p:nvSpPr>
        <p:spPr>
          <a:xfrm>
            <a:off x="1137856" y="1886162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194A8-34A1-416B-B4F8-9A8866A774EC}"/>
              </a:ext>
            </a:extLst>
          </p:cNvPr>
          <p:cNvSpPr txBox="1"/>
          <p:nvPr/>
        </p:nvSpPr>
        <p:spPr>
          <a:xfrm>
            <a:off x="1702603" y="197849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998C-F3DD-4EC4-A853-6BCD2545A684}"/>
              </a:ext>
            </a:extLst>
          </p:cNvPr>
          <p:cNvSpPr txBox="1"/>
          <p:nvPr/>
        </p:nvSpPr>
        <p:spPr>
          <a:xfrm>
            <a:off x="1086560" y="306926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7144D-4B2F-4A42-8B5E-17B102B3A51F}"/>
              </a:ext>
            </a:extLst>
          </p:cNvPr>
          <p:cNvSpPr txBox="1"/>
          <p:nvPr/>
        </p:nvSpPr>
        <p:spPr>
          <a:xfrm>
            <a:off x="1702603" y="316159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프로세싱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7404-2371-4F64-8206-E4D2E2F828B8}"/>
              </a:ext>
            </a:extLst>
          </p:cNvPr>
          <p:cNvSpPr txBox="1"/>
          <p:nvPr/>
        </p:nvSpPr>
        <p:spPr>
          <a:xfrm>
            <a:off x="1088965" y="4415662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418D2-4A7F-4E3D-8575-C149B280FA2A}"/>
              </a:ext>
            </a:extLst>
          </p:cNvPr>
          <p:cNvSpPr txBox="1"/>
          <p:nvPr/>
        </p:nvSpPr>
        <p:spPr>
          <a:xfrm>
            <a:off x="1702603" y="450799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6671-1CC6-4779-A6FE-D9759348726F}"/>
              </a:ext>
            </a:extLst>
          </p:cNvPr>
          <p:cNvSpPr txBox="1"/>
          <p:nvPr/>
        </p:nvSpPr>
        <p:spPr>
          <a:xfrm>
            <a:off x="1076141" y="559876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1FB-5543-4FF0-BE29-4403201C1D28}"/>
              </a:ext>
            </a:extLst>
          </p:cNvPr>
          <p:cNvSpPr txBox="1"/>
          <p:nvPr/>
        </p:nvSpPr>
        <p:spPr>
          <a:xfrm>
            <a:off x="1702603" y="569109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개발후기 및 느낀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CF176-384E-4184-B752-8A39A964F619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8C7AF-0D39-42D2-9319-D642D8C8A0CC}"/>
              </a:ext>
            </a:extLst>
          </p:cNvPr>
          <p:cNvSpPr txBox="1"/>
          <p:nvPr/>
        </p:nvSpPr>
        <p:spPr>
          <a:xfrm>
            <a:off x="1311141" y="2422936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1-1</a:t>
            </a:r>
            <a:r>
              <a:rPr lang="ko-KR" altLang="en-US" dirty="0"/>
              <a:t> 프로젝트 기획 배경 및 목표</a:t>
            </a:r>
            <a:endParaRPr lang="en-US" altLang="ko-KR" dirty="0"/>
          </a:p>
          <a:p>
            <a:pPr algn="l"/>
            <a:r>
              <a:rPr lang="en-US" altLang="ko-KR" dirty="0"/>
              <a:t>1-2 </a:t>
            </a:r>
            <a:r>
              <a:rPr lang="ko-KR" altLang="en-US" dirty="0"/>
              <a:t>구성원 및 역할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92272-AB0E-4816-BBF3-D7A7094A41CF}"/>
              </a:ext>
            </a:extLst>
          </p:cNvPr>
          <p:cNvSpPr txBox="1"/>
          <p:nvPr/>
        </p:nvSpPr>
        <p:spPr>
          <a:xfrm>
            <a:off x="1311141" y="3579658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2-1 </a:t>
            </a:r>
            <a:r>
              <a:rPr lang="ko-KR" altLang="en-US" dirty="0"/>
              <a:t>데이터 수집</a:t>
            </a:r>
          </a:p>
          <a:p>
            <a:pPr algn="l"/>
            <a:r>
              <a:rPr lang="en-US" altLang="ko-KR" dirty="0"/>
              <a:t>2-2 </a:t>
            </a:r>
            <a:r>
              <a:rPr lang="ko-KR" altLang="en-US" dirty="0"/>
              <a:t>데이터 분석</a:t>
            </a:r>
          </a:p>
          <a:p>
            <a:pPr algn="l"/>
            <a:r>
              <a:rPr lang="en-US" altLang="ko-KR" dirty="0"/>
              <a:t>2-3 </a:t>
            </a:r>
            <a:r>
              <a:rPr lang="ko-KR" altLang="en-US" dirty="0"/>
              <a:t>데이터 분석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0196D-229F-4A46-A2D0-2041D01BFB2A}"/>
              </a:ext>
            </a:extLst>
          </p:cNvPr>
          <p:cNvSpPr txBox="1"/>
          <p:nvPr/>
        </p:nvSpPr>
        <p:spPr>
          <a:xfrm>
            <a:off x="1311141" y="4980221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3-1 </a:t>
            </a:r>
            <a:r>
              <a:rPr lang="ko-KR" altLang="en-US" dirty="0"/>
              <a:t>분석을 통한 인사이트 도출</a:t>
            </a:r>
          </a:p>
          <a:p>
            <a:pPr algn="l"/>
            <a:r>
              <a:rPr lang="en-US" altLang="ko-KR" dirty="0"/>
              <a:t>3-2 </a:t>
            </a:r>
            <a:r>
              <a:rPr lang="ko-KR" altLang="en-US" dirty="0"/>
              <a:t>향후 개선 사항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0167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53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_Python </a:t>
            </a:r>
            <a:r>
              <a:rPr lang="ko-KR" altLang="en-US" sz="30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1C5B0F-3DEA-43EF-8F9F-F22A1772198A}"/>
              </a:ext>
            </a:extLst>
          </p:cNvPr>
          <p:cNvSpPr/>
          <p:nvPr/>
        </p:nvSpPr>
        <p:spPr>
          <a:xfrm>
            <a:off x="221466" y="1296321"/>
            <a:ext cx="5618672" cy="533457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412230" y="3771327"/>
            <a:ext cx="5078137" cy="2429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2021</a:t>
            </a:r>
            <a:r>
              <a:rPr lang="ko-KR" altLang="en-US" sz="1600" spc="-150" dirty="0"/>
              <a:t>년 </a:t>
            </a:r>
            <a:r>
              <a:rPr lang="en-US" altLang="ko-KR" sz="1600" spc="-150" dirty="0"/>
              <a:t>6~7</a:t>
            </a:r>
            <a:r>
              <a:rPr lang="ko-KR" altLang="en-US" sz="1600" spc="-150" dirty="0"/>
              <a:t>월 일별 지하철 승객 수 그래프를 시각화 해보면 </a:t>
            </a:r>
            <a:r>
              <a:rPr lang="en-US" altLang="ko-KR" sz="1600" spc="-150" dirty="0"/>
              <a:t>7</a:t>
            </a:r>
            <a:r>
              <a:rPr lang="ko-KR" altLang="en-US" sz="1600" spc="-150" dirty="0"/>
              <a:t>일 간격의 패턴이 보여진다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주말이 평일보다 승객수가 적기 때문에 지그재그의 형태를 볼 수 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그러므로 주말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공휴일은 제외 후 코로나가 지하철 승객 수에 미치는 영향을 도출할 수 있게 전처리를 하였습니다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예외사항</a:t>
            </a:r>
            <a:r>
              <a:rPr lang="en-US" altLang="ko-KR" sz="1600" spc="-150" dirty="0"/>
              <a:t>: </a:t>
            </a:r>
            <a:r>
              <a:rPr lang="ko-KR" altLang="en-US" sz="1600" spc="-150" dirty="0"/>
              <a:t>월별 시간대별 승객 수는 </a:t>
            </a:r>
            <a:r>
              <a:rPr lang="en-US" altLang="ko-KR" sz="1600" spc="-150" dirty="0"/>
              <a:t>Raw </a:t>
            </a:r>
            <a:r>
              <a:rPr lang="ko-KR" altLang="en-US" sz="1600" spc="-150" dirty="0"/>
              <a:t>데이터 자체가 월별 합계 데이터이므로 영업일만 따로 추출하지 못하였습니다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DDB8F-7C0C-4FB9-8BC3-2E816366475E}"/>
              </a:ext>
            </a:extLst>
          </p:cNvPr>
          <p:cNvSpPr txBox="1"/>
          <p:nvPr/>
        </p:nvSpPr>
        <p:spPr>
          <a:xfrm>
            <a:off x="6351863" y="2501899"/>
            <a:ext cx="5301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 데이터 제거의 이유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DAC6F77-ED6B-4847-AF19-316A3D513C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9" y="2314426"/>
            <a:ext cx="5497265" cy="32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2476688"/>
            <a:ext cx="5078137" cy="952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차트에서 도출된 결과를 보면 서울코로나 </a:t>
            </a:r>
            <a:r>
              <a:rPr lang="ko-KR" altLang="en-US" sz="1600" spc="-150" dirty="0" err="1"/>
              <a:t>신규확진자</a:t>
            </a:r>
            <a:r>
              <a:rPr lang="ko-KR" altLang="en-US" sz="1600" spc="-150" dirty="0"/>
              <a:t> 수보다는 전국 코로나 </a:t>
            </a:r>
            <a:r>
              <a:rPr lang="ko-KR" altLang="en-US" sz="1600" spc="-150" dirty="0" err="1"/>
              <a:t>신규확진자</a:t>
            </a:r>
            <a:r>
              <a:rPr lang="ko-KR" altLang="en-US" sz="1600" spc="-150" dirty="0"/>
              <a:t> 수가 더 상관관계가 높아 서울 시민들도 전국 신규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수를 참고하는 경향이 </a:t>
            </a:r>
            <a:r>
              <a:rPr lang="ko-KR" altLang="en-US" sz="1600" spc="-150" dirty="0" err="1"/>
              <a:t>있어보입니다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011757" y="1948959"/>
            <a:ext cx="4055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연관성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서울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전국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EF13CA-5320-4A6C-A839-0AB910646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47"/>
            <a:ext cx="6372585" cy="38235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82FC7D-1EDF-4617-8AC9-679BF4AFE824}"/>
              </a:ext>
            </a:extLst>
          </p:cNvPr>
          <p:cNvSpPr txBox="1"/>
          <p:nvPr/>
        </p:nvSpPr>
        <p:spPr>
          <a:xfrm>
            <a:off x="6500262" y="5124119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하지만 상관계수만을 봤을 땐 신규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수와 지하철 승하차량 사이에 서로 연관이 없는 것처럼 보입니다</a:t>
            </a:r>
            <a:r>
              <a:rPr lang="en-US" altLang="ko-KR" sz="1600" spc="-15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805A5C-89E9-49C5-BF81-563FEAA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91" y="3430853"/>
            <a:ext cx="3969689" cy="16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3440077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차트를 그려보았을 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진동폭이 너무 심하여 직관적이지 않은 시각화 및 비교가 힘든 문제가 있었습니다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6929626" y="2912348"/>
            <a:ext cx="4219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 포함 데이터를 이용한 차트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4D5668-0378-4A29-B2BD-EA53C854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" y="2000597"/>
            <a:ext cx="6216002" cy="37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3440077"/>
            <a:ext cx="5078137" cy="952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평일 데이터의 경우 월요일에서 금요일로 갈수록 증가하는 양상을 보이고 있어 주 단위로 평균을 내어 분석을 시도하였습니다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584453" y="2912348"/>
            <a:ext cx="290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평일 데이터를 이용한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13442-5B0F-418F-815C-C0762A89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2185567"/>
            <a:ext cx="6111058" cy="36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9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416222" y="6390638"/>
            <a:ext cx="5078137" cy="277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spc="-150" dirty="0"/>
              <a:t>주 단위로 평균을 내어 분석을 시도하였을 때</a:t>
            </a:r>
            <a:r>
              <a:rPr lang="en-US" altLang="ko-KR" sz="1100" spc="-150" dirty="0"/>
              <a:t> </a:t>
            </a:r>
            <a:r>
              <a:rPr lang="ko-KR" altLang="en-US" sz="1100" spc="-150" dirty="0"/>
              <a:t>음의 상관관계가 도출되고 있습니다</a:t>
            </a:r>
            <a:r>
              <a:rPr lang="en-US" altLang="ko-KR" sz="11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292100" y="1075553"/>
            <a:ext cx="4019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평일 데이터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주간 평균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이용한 차트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F9D56-E8B7-4A47-AB8B-FD0A590E2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1397888"/>
            <a:ext cx="6096588" cy="3657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612860-2321-4CA9-B5FD-7CC51558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1" y="4836023"/>
            <a:ext cx="4511431" cy="1554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BCE0A-98CD-4D4A-B138-89FBE29ED2CD}"/>
              </a:ext>
            </a:extLst>
          </p:cNvPr>
          <p:cNvSpPr txBox="1"/>
          <p:nvPr/>
        </p:nvSpPr>
        <p:spPr>
          <a:xfrm>
            <a:off x="6697642" y="1769936"/>
            <a:ext cx="5078137" cy="4497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한국 코로나 첫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발생시점 이후로 현재까지의 추이를 </a:t>
            </a:r>
            <a:r>
              <a:rPr lang="ko-KR" altLang="en-US" sz="1600" spc="-150" dirty="0" err="1"/>
              <a:t>시각화하였습니다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날짜의 범위는 주간 전철 승객 평균이 유효한 마지막 주인 </a:t>
            </a:r>
            <a:r>
              <a:rPr lang="en-US" altLang="ko-KR" sz="1600" spc="-150" dirty="0"/>
              <a:t>2021</a:t>
            </a:r>
            <a:r>
              <a:rPr lang="ko-KR" altLang="en-US" sz="1600" spc="-150" dirty="0"/>
              <a:t>년 </a:t>
            </a:r>
            <a:r>
              <a:rPr lang="en-US" altLang="ko-KR" sz="1600" spc="-150" dirty="0"/>
              <a:t>7</a:t>
            </a:r>
            <a:r>
              <a:rPr lang="ko-KR" altLang="en-US" sz="1600" spc="-150" dirty="0"/>
              <a:t>월 </a:t>
            </a:r>
            <a:r>
              <a:rPr lang="en-US" altLang="ko-KR" sz="1600" spc="-150" dirty="0"/>
              <a:t>27</a:t>
            </a:r>
            <a:r>
              <a:rPr lang="ko-KR" altLang="en-US" sz="1600" spc="-150" dirty="0" err="1"/>
              <a:t>일까지입니다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2020</a:t>
            </a:r>
            <a:r>
              <a:rPr lang="ko-KR" altLang="en-US" sz="1600" spc="-150" dirty="0"/>
              <a:t>년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 중순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대구 대규모집단 감염이 발생한 이래로 전철 승객 수가 급감하였다가 주간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수가 큰 집단 감염의 이벤트가 없는 광복절 무렵까지는 전철 승객수가 회복되는 패턴을 이루고 있고 이태원 광복절 클럽 집단감염 사태 이후 전철 승객 수는 감소하였습니다</a:t>
            </a:r>
            <a:r>
              <a:rPr lang="en-US" altLang="ko-KR" sz="1600" spc="-150" dirty="0"/>
              <a:t>. 12</a:t>
            </a:r>
            <a:r>
              <a:rPr lang="ko-KR" altLang="en-US" sz="1600" spc="-150" dirty="0"/>
              <a:t>월 초까지는 기존과 마찬가지로 큰 사건이 없기 때문에 다시 승객 수의 회복이 보이고 </a:t>
            </a:r>
            <a:r>
              <a:rPr lang="en-US" altLang="ko-KR" sz="1600" spc="-150" dirty="0"/>
              <a:t>12</a:t>
            </a:r>
            <a:r>
              <a:rPr lang="ko-KR" altLang="en-US" sz="1600" spc="-150" dirty="0"/>
              <a:t>월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급증 이후 지하철 승객 수는 감소합니다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전철이용자 수와 코로나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수의 상관계수는 </a:t>
            </a:r>
            <a:r>
              <a:rPr lang="en-US" altLang="ko-KR" sz="1600" spc="-150" dirty="0"/>
              <a:t>-0.263</a:t>
            </a:r>
            <a:r>
              <a:rPr lang="ko-KR" altLang="en-US" sz="1600" spc="-150" dirty="0"/>
              <a:t>으로 도출되었습니다</a:t>
            </a:r>
            <a:r>
              <a:rPr lang="en-US" altLang="ko-KR" sz="1600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02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8-시간에 따른 변화(지하철 VS 신규확진)">
            <a:hlinkClick r:id="" action="ppaction://media"/>
            <a:extLst>
              <a:ext uri="{FF2B5EF4-FFF2-40B4-BE49-F238E27FC236}">
                <a16:creationId xmlns:a16="http://schemas.microsoft.com/office/drawing/2014/main" id="{3808CF40-FCBF-44CD-BEF4-52A1F5219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528" y="1837488"/>
            <a:ext cx="4042613" cy="4042613"/>
          </a:xfrm>
          <a:prstGeom prst="rect">
            <a:avLst/>
          </a:prstGeom>
        </p:spPr>
      </p:pic>
      <p:pic>
        <p:nvPicPr>
          <p:cNvPr id="7" name="9-시간에 따른 변화(지하철 VS 신규확진 증감)">
            <a:hlinkClick r:id="" action="ppaction://media"/>
            <a:extLst>
              <a:ext uri="{FF2B5EF4-FFF2-40B4-BE49-F238E27FC236}">
                <a16:creationId xmlns:a16="http://schemas.microsoft.com/office/drawing/2014/main" id="{48DE0ADC-4CE8-4873-A266-F1FD8A3FB6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78309" y="1837488"/>
            <a:ext cx="4042612" cy="4042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B139C-1EE2-4537-AEB1-C261B1A6DD80}"/>
              </a:ext>
            </a:extLst>
          </p:cNvPr>
          <p:cNvSpPr txBox="1"/>
          <p:nvPr/>
        </p:nvSpPr>
        <p:spPr>
          <a:xfrm>
            <a:off x="1001032" y="1531071"/>
            <a:ext cx="3657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승하차량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95E1C5-4637-4ABC-98AA-6ACC5A77C455}"/>
              </a:ext>
            </a:extLst>
          </p:cNvPr>
          <p:cNvSpPr txBox="1"/>
          <p:nvPr/>
        </p:nvSpPr>
        <p:spPr>
          <a:xfrm>
            <a:off x="6917493" y="1531071"/>
            <a:ext cx="4132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승하차량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증가량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20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00">
        <p:fade/>
      </p:transition>
    </mc:Choice>
    <mc:Fallback xmlns="">
      <p:transition spd="med" advTm="15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DDBB6E-83C8-4A0F-85E1-9C3733FF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490" y="1"/>
            <a:ext cx="771751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D0FA6F5-1436-4DE3-A7B1-08BB713D8A30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BD0E78-639A-45CA-B7DC-4A43C56FAFB7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0859E7-8D79-49AA-AC3F-E7D6C60609C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F622C-C091-473F-9137-1655DF17C8CF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3,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EB4346-9DA4-49BC-8B0D-7F47010F7D02}"/>
                </a:ext>
              </a:extLst>
            </p:cNvPr>
            <p:cNvSpPr txBox="1"/>
            <p:nvPr/>
          </p:nvSpPr>
          <p:spPr>
            <a:xfrm>
              <a:off x="776177" y="147373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2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21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분석을 통한 인사이트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F212B-A901-463E-AD5C-80F1B4E845CC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사회적 거리두기 단계의 데이터는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정책상 불특정 기간의 단계를 표현하므로 일정한 패턴을 파악하기 힘들며 걸쳐진 기간이 있으면 표현하는데 어려움이 있어서 정확도가 다소 떨어지는 경향이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19C1FE-6544-45E3-B8D8-017174A9BF34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서울 시민들은 서울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수보다 전국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참고하여 패턴을 보이는 경향이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47427-A303-40F9-B8F3-67857331D365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공휴일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주말과 평일 지하철 승하차량은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수와는 다르게 일정한 패턴을 평일 데이터는 꾸준한 증가세를 주말 데이터는 꾸준한 하향세를 그리고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그러므로 데이터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평일데이터만 이용하는 것이 용이합니다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0CAC5-E512-4BD2-8338-51560E30218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algn="just"/>
            <a:r>
              <a:rPr lang="ko-KR" altLang="en-US" sz="1400" dirty="0"/>
              <a:t>공휴일</a:t>
            </a:r>
            <a:r>
              <a:rPr lang="en-US" altLang="ko-KR" sz="1400" dirty="0"/>
              <a:t>,</a:t>
            </a:r>
            <a:r>
              <a:rPr lang="ko-KR" altLang="en-US" sz="1400" dirty="0"/>
              <a:t> 주말과 평일 코로나의 증가는 검체 결과 및 감염 변수에 상관 관계가 없이 불특정 기간에 증가 감소가 일어나므로 패턴을 파악하기 어렵습니다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8836F8B-C930-4561-8CBA-682E135BCCAC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공휴일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주말과 평일 코로나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4813613-1FBF-4392-B868-2CEECE899C06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공휴일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주말과 평일 지하철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승하차량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F34CB87-047A-41DD-89C9-1D16B42AF129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사회적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거리두기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단계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16DCAA-371A-43F3-9377-FB8BA2F239AC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전국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 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vs.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서울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</p:txBody>
      </p:sp>
    </p:spTree>
    <p:extLst>
      <p:ext uri="{BB962C8B-B14F-4D97-AF65-F5344CB8AC3E}">
        <p14:creationId xmlns:p14="http://schemas.microsoft.com/office/powerpoint/2010/main" val="247310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21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분석을 통한 인사이트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E5F877-C3CC-4F2C-8125-8DA812B4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5" y="1555213"/>
            <a:ext cx="3603171" cy="27023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FF978-385D-4A9A-9FF2-2D2858702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/>
          <a:stretch/>
        </p:blipFill>
        <p:spPr>
          <a:xfrm>
            <a:off x="4294414" y="1555213"/>
            <a:ext cx="3603171" cy="2702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C9B274-2494-4DCF-97CB-30F460512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403" y="1555213"/>
            <a:ext cx="3603171" cy="2702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EB23D-55F4-48DF-BA61-CA1FAB91D438}"/>
              </a:ext>
            </a:extLst>
          </p:cNvPr>
          <p:cNvSpPr txBox="1"/>
          <p:nvPr/>
        </p:nvSpPr>
        <p:spPr>
          <a:xfrm>
            <a:off x="76807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거리두기 단계와 지하철 승하차량의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관계는 거리두기 단계가 변하는 시점에서의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4-5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일정도 영향도를 보여줍니다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 단계는 변화했지만 실질적인 정책변화가 크지 않은 경우는 변화도가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미비하였습니다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3250-73BA-444D-A3BD-5697E5B8193C}"/>
              </a:ext>
            </a:extLst>
          </p:cNvPr>
          <p:cNvSpPr txBox="1"/>
          <p:nvPr/>
        </p:nvSpPr>
        <p:spPr>
          <a:xfrm>
            <a:off x="774750" y="45259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거리두기 단계와 지하철 승하차량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8E127-1E0F-4F31-B2AF-AE472BE66476}"/>
              </a:ext>
            </a:extLst>
          </p:cNvPr>
          <p:cNvSpPr txBox="1"/>
          <p:nvPr/>
        </p:nvSpPr>
        <p:spPr>
          <a:xfrm>
            <a:off x="444599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확진자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수와 지하철 승하차량 간의 관계는 전국 코로나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확진자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폭발적으로 늘어나는 이슈가 있을 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 신천지 감염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이태원 클럽 감염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승하차량의 감소폭이 일어나는 것을 알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F6562-142A-482D-AE66-12FECFDE6A78}"/>
              </a:ext>
            </a:extLst>
          </p:cNvPr>
          <p:cNvSpPr txBox="1"/>
          <p:nvPr/>
        </p:nvSpPr>
        <p:spPr>
          <a:xfrm>
            <a:off x="4330046" y="452598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코로나 </a:t>
            </a:r>
            <a:r>
              <a:rPr lang="ko-KR" altLang="en-US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수와 지하철 승하차량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A9C61-10D7-4A5A-BE77-F81A3CA16FBE}"/>
              </a:ext>
            </a:extLst>
          </p:cNvPr>
          <p:cNvSpPr txBox="1"/>
          <p:nvPr/>
        </p:nvSpPr>
        <p:spPr>
          <a:xfrm>
            <a:off x="812391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시작단계 기간으로 도출했던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승하차량의 변화는 하향세를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보였지만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이후 증가세를 보이는 것은 코로나 장기화로 인한 국민들의 인식변화에서 기인한 것으로 보여집니다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95520-B86E-4B79-813A-803C1D8A39CE}"/>
              </a:ext>
            </a:extLst>
          </p:cNvPr>
          <p:cNvSpPr txBox="1"/>
          <p:nvPr/>
        </p:nvSpPr>
        <p:spPr>
          <a:xfrm>
            <a:off x="8219559" y="4525981"/>
            <a:ext cx="30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코로나 장기화로 인한 인식 변화</a:t>
            </a:r>
          </a:p>
        </p:txBody>
      </p:sp>
    </p:spTree>
    <p:extLst>
      <p:ext uri="{BB962C8B-B14F-4D97-AF65-F5344CB8AC3E}">
        <p14:creationId xmlns:p14="http://schemas.microsoft.com/office/powerpoint/2010/main" val="27129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79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개선 사항 및 기대효과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6F45347-8562-4350-9A36-95FA49F1CBB7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B6C412D-459E-4C34-942D-5BE377EDB1C8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D97D855-3ACA-472A-BD8F-A2E75380E7CF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752975" y="5651975"/>
            <a:ext cx="3358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거리두기 단계 데이터의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모호함 해결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2D2C3CA-65B1-4DF4-9E43-CB4FA738C603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4C1AE6-CFB2-493D-BF09-A7E1D4B98F63}"/>
              </a:ext>
            </a:extLst>
          </p:cNvPr>
          <p:cNvSpPr txBox="1"/>
          <p:nvPr/>
        </p:nvSpPr>
        <p:spPr>
          <a:xfrm>
            <a:off x="4778111" y="5661910"/>
            <a:ext cx="2817311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 데이터를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통한 분석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FC95798-C9C2-4D0D-96A2-10984F2BA51E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EBAD810-B3DD-43AE-9D2A-4EE518FFCDC4}"/>
              </a:ext>
            </a:extLst>
          </p:cNvPr>
          <p:cNvSpPr txBox="1"/>
          <p:nvPr/>
        </p:nvSpPr>
        <p:spPr>
          <a:xfrm>
            <a:off x="7786099" y="5651975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주말데이터의 연관성 도출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9D6B1A-93A6-4E3D-8FE8-43C8E4DA1AF8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기침 단색으로 채워진">
            <a:extLst>
              <a:ext uri="{FF2B5EF4-FFF2-40B4-BE49-F238E27FC236}">
                <a16:creationId xmlns:a16="http://schemas.microsoft.com/office/drawing/2014/main" id="{2F4BEF90-6067-4404-AD50-3754B133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6586" y="2386605"/>
            <a:ext cx="1738827" cy="1738827"/>
          </a:xfrm>
          <a:prstGeom prst="rect">
            <a:avLst/>
          </a:prstGeom>
        </p:spPr>
      </p:pic>
      <p:pic>
        <p:nvPicPr>
          <p:cNvPr id="10" name="그래픽 9" descr="마스크 쓴 얼굴 단색으로 채워진">
            <a:extLst>
              <a:ext uri="{FF2B5EF4-FFF2-40B4-BE49-F238E27FC236}">
                <a16:creationId xmlns:a16="http://schemas.microsoft.com/office/drawing/2014/main" id="{47170829-D64F-46D0-A439-B111C63F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3550" y="2421645"/>
            <a:ext cx="1703787" cy="1703787"/>
          </a:xfrm>
          <a:prstGeom prst="rect">
            <a:avLst/>
          </a:prstGeom>
        </p:spPr>
      </p:pic>
      <p:pic>
        <p:nvPicPr>
          <p:cNvPr id="12" name="그래픽 11" descr="세균 단색으로 채워진">
            <a:extLst>
              <a:ext uri="{FF2B5EF4-FFF2-40B4-BE49-F238E27FC236}">
                <a16:creationId xmlns:a16="http://schemas.microsoft.com/office/drawing/2014/main" id="{A065A5E7-69FD-4DC1-BCA8-12427F4DB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059" y="2469041"/>
            <a:ext cx="1656391" cy="16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160A94-3A39-4F50-A8E1-3E8806C2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C7073DC-510D-44DC-BC97-25016458E383}"/>
              </a:ext>
            </a:extLst>
          </p:cNvPr>
          <p:cNvGrpSpPr/>
          <p:nvPr/>
        </p:nvGrpSpPr>
        <p:grpSpPr>
          <a:xfrm>
            <a:off x="457200" y="4019106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8A459C7-1D17-40EE-8539-6D13B45C2E8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F20A59-5115-4B76-8B6A-AE950950CF4D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6519F-E10C-401C-8F24-0027BB95826A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F56C3-1545-47F9-A232-FDD2F47C28AC}"/>
                </a:ext>
              </a:extLst>
            </p:cNvPr>
            <p:cNvSpPr txBox="1"/>
            <p:nvPr/>
          </p:nvSpPr>
          <p:spPr>
            <a:xfrm>
              <a:off x="776177" y="1473735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2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682D53-7663-475E-BF82-AAE377E3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93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F822EE-C9F2-4843-9CFA-44084ABB42B3}"/>
              </a:ext>
            </a:extLst>
          </p:cNvPr>
          <p:cNvGrpSpPr/>
          <p:nvPr/>
        </p:nvGrpSpPr>
        <p:grpSpPr>
          <a:xfrm>
            <a:off x="6794204" y="4051004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2C05D-68F7-4915-97E9-60BD3D0155D8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35C3CF-DD27-4C3E-B614-725CF6CEBB93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3512F-DA34-494E-B003-55136E99F0ED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4,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F0372D-EC21-4AAD-B43C-766311F2E6E1}"/>
                </a:ext>
              </a:extLst>
            </p:cNvPr>
            <p:cNvSpPr txBox="1"/>
            <p:nvPr/>
          </p:nvSpPr>
          <p:spPr>
            <a:xfrm>
              <a:off x="776177" y="1473735"/>
              <a:ext cx="38010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개발후기 및 느낀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19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92B9E-3CE3-4E26-A2F8-C6D1DEA656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7" y="0"/>
            <a:ext cx="1028496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89660-1516-4AF6-9EA2-F5DDE893CD73}"/>
              </a:ext>
            </a:extLst>
          </p:cNvPr>
          <p:cNvSpPr/>
          <p:nvPr/>
        </p:nvSpPr>
        <p:spPr>
          <a:xfrm>
            <a:off x="478465" y="5465135"/>
            <a:ext cx="11713535" cy="999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85F54-A7E4-4728-9E49-BD2BC2C34567}"/>
              </a:ext>
            </a:extLst>
          </p:cNvPr>
          <p:cNvSpPr txBox="1"/>
          <p:nvPr/>
        </p:nvSpPr>
        <p:spPr>
          <a:xfrm>
            <a:off x="4772561" y="5734032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변수 통제의 중요성</a:t>
            </a:r>
          </a:p>
        </p:txBody>
      </p:sp>
    </p:spTree>
    <p:extLst>
      <p:ext uri="{BB962C8B-B14F-4D97-AF65-F5344CB8AC3E}">
        <p14:creationId xmlns:p14="http://schemas.microsoft.com/office/powerpoint/2010/main" val="738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CAC438-6659-4C5A-8CC9-09B5AB24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83"/>
          <a:stretch/>
        </p:blipFill>
        <p:spPr>
          <a:xfrm>
            <a:off x="0" y="209"/>
            <a:ext cx="12192000" cy="6857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BAE884F-1F02-4051-AD3D-8E5C3DEE3CAF}"/>
              </a:ext>
            </a:extLst>
          </p:cNvPr>
          <p:cNvSpPr/>
          <p:nvPr/>
        </p:nvSpPr>
        <p:spPr>
          <a:xfrm>
            <a:off x="478465" y="5465135"/>
            <a:ext cx="11713535" cy="999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F5CF-B2FC-42D8-9755-E60071C04ACC}"/>
              </a:ext>
            </a:extLst>
          </p:cNvPr>
          <p:cNvSpPr txBox="1"/>
          <p:nvPr/>
        </p:nvSpPr>
        <p:spPr>
          <a:xfrm>
            <a:off x="4772561" y="5734032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기준의 모호함</a:t>
            </a:r>
          </a:p>
        </p:txBody>
      </p:sp>
    </p:spTree>
    <p:extLst>
      <p:ext uri="{BB962C8B-B14F-4D97-AF65-F5344CB8AC3E}">
        <p14:creationId xmlns:p14="http://schemas.microsoft.com/office/powerpoint/2010/main" val="299720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59A8FF-1A34-42FC-BE25-9D7E4726EF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78D3B16-6EDE-484D-A9B9-4F0FF1AE08E4}"/>
              </a:ext>
            </a:extLst>
          </p:cNvPr>
          <p:cNvGrpSpPr/>
          <p:nvPr/>
        </p:nvGrpSpPr>
        <p:grpSpPr>
          <a:xfrm>
            <a:off x="5759063" y="866554"/>
            <a:ext cx="6432938" cy="5124891"/>
            <a:chOff x="5759063" y="1350334"/>
            <a:chExt cx="6432938" cy="51248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C68A93-EF02-4CC3-92B7-D57429297210}"/>
                </a:ext>
              </a:extLst>
            </p:cNvPr>
            <p:cNvSpPr/>
            <p:nvPr/>
          </p:nvSpPr>
          <p:spPr>
            <a:xfrm>
              <a:off x="5759063" y="1350334"/>
              <a:ext cx="6432938" cy="5124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EE53F5-29C8-4450-BD64-F7F9EEE1D100}"/>
                </a:ext>
              </a:extLst>
            </p:cNvPr>
            <p:cNvSpPr txBox="1"/>
            <p:nvPr/>
          </p:nvSpPr>
          <p:spPr>
            <a:xfrm>
              <a:off x="6253873" y="2968312"/>
              <a:ext cx="5270520" cy="3391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latin typeface="+mn-ea"/>
                </a:rPr>
                <a:t>첫 데이터 분석  프로젝트인 만큼 데이터분석에 있어서 미리 변수를 파악하여 통제하였지만 추가적으로 통제해야 할 변수 요인이 실시간으로 튀어나와 당황스러움의 연속이었습니다</a:t>
              </a:r>
              <a:r>
                <a:rPr lang="en-US" altLang="ko-KR" dirty="0">
                  <a:latin typeface="+mn-ea"/>
                </a:rPr>
                <a:t>. </a:t>
              </a:r>
              <a:r>
                <a:rPr lang="ko-KR" altLang="en-US" dirty="0">
                  <a:latin typeface="+mn-ea"/>
                </a:rPr>
                <a:t>또한 정해진 단위 기간이 없이 불특정 기간을 비교할 때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합계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평균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최대값 등과 같은 부분을 정하는 것 또한 어떤 것이 맞는지 기준을 함께 상의하여 도출하는 것이 답이 정해져 있지 않기 때문에 어려웠던 것 같았습니다</a:t>
              </a:r>
              <a:r>
                <a:rPr lang="en-US" altLang="ko-KR" dirty="0">
                  <a:latin typeface="+mn-ea"/>
                </a:rPr>
                <a:t>. </a:t>
              </a:r>
              <a:r>
                <a:rPr lang="ko-KR" altLang="en-US" dirty="0">
                  <a:latin typeface="+mn-ea"/>
                </a:rPr>
                <a:t>하지만 데이터 분석의 첫 걸음마를 할 수 있어 좋은 기회였습니다</a:t>
              </a:r>
              <a:r>
                <a:rPr lang="en-US" altLang="ko-KR" dirty="0">
                  <a:latin typeface="+mn-ea"/>
                </a:rPr>
                <a:t>.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642ECB-E9FE-46E9-8B0E-10122A1698C3}"/>
                </a:ext>
              </a:extLst>
            </p:cNvPr>
            <p:cNvSpPr txBox="1"/>
            <p:nvPr/>
          </p:nvSpPr>
          <p:spPr>
            <a:xfrm>
              <a:off x="6253873" y="2268516"/>
              <a:ext cx="35477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 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개발후기 및 느낀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2C06D6-3607-4D1B-A7A6-07C405E3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381F66-4056-46F9-BB98-82F5CBFB5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1A0F-F0ED-4AA5-90F1-0EDE10CFCD3C}"/>
              </a:ext>
            </a:extLst>
          </p:cNvPr>
          <p:cNvSpPr txBox="1"/>
          <p:nvPr/>
        </p:nvSpPr>
        <p:spPr>
          <a:xfrm>
            <a:off x="5576466" y="313661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</a:rPr>
              <a:t>Q&amp;A</a:t>
            </a:r>
            <a:endParaRPr lang="ko-KR" altLang="en-US" sz="32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376C7-39E2-477D-BDDE-263EF71C3D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44" y="0"/>
            <a:ext cx="677395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605BD0-1A11-4CE4-A2DC-B99A5306F2EB}"/>
              </a:ext>
            </a:extLst>
          </p:cNvPr>
          <p:cNvSpPr/>
          <p:nvPr/>
        </p:nvSpPr>
        <p:spPr>
          <a:xfrm>
            <a:off x="0" y="866554"/>
            <a:ext cx="6096000" cy="5124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FB9F2-EAF7-4C43-98FA-FD8A23F4BB91}"/>
              </a:ext>
            </a:extLst>
          </p:cNvPr>
          <p:cNvSpPr txBox="1"/>
          <p:nvPr/>
        </p:nvSpPr>
        <p:spPr>
          <a:xfrm>
            <a:off x="1993063" y="3136611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85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79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기획 배경 및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596932" y="1160447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기획 배경 </a:t>
            </a:r>
          </a:p>
        </p:txBody>
      </p:sp>
      <p:pic>
        <p:nvPicPr>
          <p:cNvPr id="10" name="그래픽 9" descr="마스크 쓴 얼굴 단색으로 채워진">
            <a:extLst>
              <a:ext uri="{FF2B5EF4-FFF2-40B4-BE49-F238E27FC236}">
                <a16:creationId xmlns:a16="http://schemas.microsoft.com/office/drawing/2014/main" id="{47170829-D64F-46D0-A439-B111C63FE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550" y="2421645"/>
            <a:ext cx="1703787" cy="1703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107A2D-F7AD-457D-8F06-4CB08A0397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68" y="1317169"/>
            <a:ext cx="6822689" cy="44349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095704-3E42-40DA-9282-1D55DDE58885}"/>
              </a:ext>
            </a:extLst>
          </p:cNvPr>
          <p:cNvSpPr txBox="1"/>
          <p:nvPr/>
        </p:nvSpPr>
        <p:spPr>
          <a:xfrm>
            <a:off x="585610" y="3725322"/>
            <a:ext cx="1665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8BC47-C9E8-49BC-BD10-FE5991DB896F}"/>
              </a:ext>
            </a:extLst>
          </p:cNvPr>
          <p:cNvSpPr txBox="1"/>
          <p:nvPr/>
        </p:nvSpPr>
        <p:spPr>
          <a:xfrm>
            <a:off x="596932" y="1743104"/>
            <a:ext cx="490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최초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나온 이후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COVID-19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공존한지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년이 되어가는 시기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한국인에게 있어서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뗄레야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뗄 수 없는 발과 같은 존재인 지하철이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규제와 더불어 승하차량에 연관성이 있는지에 대한 의문점에서 프로젝트를 기획하게 되었습니다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D65442-93CD-49C9-8F94-128893241C22}"/>
              </a:ext>
            </a:extLst>
          </p:cNvPr>
          <p:cNvSpPr txBox="1"/>
          <p:nvPr/>
        </p:nvSpPr>
        <p:spPr>
          <a:xfrm>
            <a:off x="596932" y="4310441"/>
            <a:ext cx="4902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수와 거리두기 시행정책에 따른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지하철 승하차량 감소폭이 확연히 도출되어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 또는 거리두기 단계에 따른 연관성을 도출하는 것이 목표입니다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5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890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1-2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구성원 및 역할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2433456" y="2047946"/>
            <a:ext cx="1994162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2784293" y="223482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이수진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2433456" y="3367447"/>
            <a:ext cx="1994161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2794927" y="3564662"/>
            <a:ext cx="130035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임성국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2433457" y="4686948"/>
            <a:ext cx="199416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2794927" y="48841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전경표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1ECF6-77D7-455D-8007-BB8815F5290E}"/>
              </a:ext>
            </a:extLst>
          </p:cNvPr>
          <p:cNvSpPr txBox="1"/>
          <p:nvPr/>
        </p:nvSpPr>
        <p:spPr>
          <a:xfrm>
            <a:off x="2433456" y="1294512"/>
            <a:ext cx="1994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구성원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44C76-372C-4CDC-9F6C-B31A1DAF96D0}"/>
              </a:ext>
            </a:extLst>
          </p:cNvPr>
          <p:cNvSpPr/>
          <p:nvPr/>
        </p:nvSpPr>
        <p:spPr>
          <a:xfrm>
            <a:off x="7270149" y="2072010"/>
            <a:ext cx="2832021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26978-0142-4320-ADEF-65C0E383C3F5}"/>
              </a:ext>
            </a:extLst>
          </p:cNvPr>
          <p:cNvSpPr txBox="1"/>
          <p:nvPr/>
        </p:nvSpPr>
        <p:spPr>
          <a:xfrm>
            <a:off x="7620987" y="2258887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CB1CF5-A852-45A5-8F3A-6D730DA5CB14}"/>
              </a:ext>
            </a:extLst>
          </p:cNvPr>
          <p:cNvSpPr/>
          <p:nvPr/>
        </p:nvSpPr>
        <p:spPr>
          <a:xfrm>
            <a:off x="7270151" y="3391511"/>
            <a:ext cx="283202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819962-230A-4C11-B9D6-8D0615AC3C4C}"/>
              </a:ext>
            </a:extLst>
          </p:cNvPr>
          <p:cNvSpPr txBox="1"/>
          <p:nvPr/>
        </p:nvSpPr>
        <p:spPr>
          <a:xfrm>
            <a:off x="7631621" y="3588726"/>
            <a:ext cx="209865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02DDB6-CD65-46F5-9563-DB08AA479590}"/>
              </a:ext>
            </a:extLst>
          </p:cNvPr>
          <p:cNvSpPr/>
          <p:nvPr/>
        </p:nvSpPr>
        <p:spPr>
          <a:xfrm>
            <a:off x="7270151" y="4711012"/>
            <a:ext cx="2832018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4EA33B-2FA5-4FDC-8A82-D9674B1403F2}"/>
              </a:ext>
            </a:extLst>
          </p:cNvPr>
          <p:cNvSpPr txBox="1"/>
          <p:nvPr/>
        </p:nvSpPr>
        <p:spPr>
          <a:xfrm>
            <a:off x="7487243" y="4908227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시각화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F95526-6F78-45D2-BFC2-469D1DA00860}"/>
              </a:ext>
            </a:extLst>
          </p:cNvPr>
          <p:cNvSpPr txBox="1"/>
          <p:nvPr/>
        </p:nvSpPr>
        <p:spPr>
          <a:xfrm>
            <a:off x="7270150" y="1318576"/>
            <a:ext cx="283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공동역할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D80B124-50FB-4CEB-B802-EFD0209AC246}"/>
              </a:ext>
            </a:extLst>
          </p:cNvPr>
          <p:cNvSpPr/>
          <p:nvPr/>
        </p:nvSpPr>
        <p:spPr>
          <a:xfrm>
            <a:off x="5014694" y="3162948"/>
            <a:ext cx="1668379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A3894-647A-427F-B6B4-3A8AD98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4A19D-5DE3-4412-ABC3-BB1B63EC7EEC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8657E-AECC-4306-A173-9F0B6A5EE721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2DC95-956D-40A3-B32A-BC9BBC3D38F9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88F264-9779-4F5A-BFB9-BE8383D488E8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2,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2B036B-204E-48E5-8318-0DDE36B2E006}"/>
                </a:ext>
              </a:extLst>
            </p:cNvPr>
            <p:cNvSpPr txBox="1"/>
            <p:nvPr/>
          </p:nvSpPr>
          <p:spPr>
            <a:xfrm>
              <a:off x="776177" y="147373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프로세싱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781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82C417-D49B-4766-8ED7-ABFFCBBEBBBD}"/>
              </a:ext>
            </a:extLst>
          </p:cNvPr>
          <p:cNvGrpSpPr/>
          <p:nvPr/>
        </p:nvGrpSpPr>
        <p:grpSpPr>
          <a:xfrm>
            <a:off x="808528" y="1317169"/>
            <a:ext cx="11085940" cy="1948545"/>
            <a:chOff x="457200" y="552892"/>
            <a:chExt cx="4529470" cy="21258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9AF7AD-EB1E-46BC-A207-F1C4673AE43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D27E7-CF35-401D-BBD1-D0936A08586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B428B-E994-48D0-95B5-1338D2E036EF}"/>
                </a:ext>
              </a:extLst>
            </p:cNvPr>
            <p:cNvSpPr txBox="1"/>
            <p:nvPr/>
          </p:nvSpPr>
          <p:spPr>
            <a:xfrm>
              <a:off x="776177" y="1473735"/>
              <a:ext cx="4046846" cy="705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solidFill>
                    <a:schemeClr val="bg1"/>
                  </a:solidFill>
                </a:rPr>
                <a:t>COVID-19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와 서울시 지하철 </a:t>
              </a:r>
              <a:r>
                <a:rPr lang="ko-KR" altLang="en-US" sz="3600" spc="-300" dirty="0" err="1">
                  <a:solidFill>
                    <a:schemeClr val="bg1"/>
                  </a:solidFill>
                </a:rPr>
                <a:t>승하차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 인원과의 상관관계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3D12ADC-0775-4E53-98CE-DED5916B0BA4}"/>
              </a:ext>
            </a:extLst>
          </p:cNvPr>
          <p:cNvGrpSpPr/>
          <p:nvPr/>
        </p:nvGrpSpPr>
        <p:grpSpPr>
          <a:xfrm>
            <a:off x="808528" y="3511873"/>
            <a:ext cx="11099320" cy="3050538"/>
            <a:chOff x="811410" y="3004822"/>
            <a:chExt cx="11099320" cy="305053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BAA00C8-0EAA-43A1-9379-133C9B65D11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D01DA6A-30DE-4470-83A1-5E4E93F553A8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ECEF0FF-693E-43CC-AF36-C99AE50EFFFD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A14AF90-C36D-4651-BE03-38F01453DFB7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7CE5F07-5ECC-4400-BF47-1EB42C7029BB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C2EAFF2-44FD-4DDE-B5FC-7FAA71365780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DF9E18-7ACE-4877-BEE3-1B0E7899E148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F8F13EE-A6EB-491D-8F72-29444B43105A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EC46AC0-D1B7-4331-B28C-6EBC997D510E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C3EE07B-FE59-4773-8C3D-855029C76ABA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099C15B-6B93-4391-8D25-39ECF4C5A366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8767506-FC32-4D01-A193-DD5E6ACB85BE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8D71DD0-7913-465C-AD5F-8A0C47BF4BA5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8DBE78-2B6B-43DD-BD0F-05334E696804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377D80-5419-408F-A481-93948ABAF9B1}"/>
                </a:ext>
              </a:extLst>
            </p:cNvPr>
            <p:cNvSpPr txBox="1"/>
            <p:nvPr/>
          </p:nvSpPr>
          <p:spPr>
            <a:xfrm>
              <a:off x="372240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E039DB-D532-400F-9A16-66D04E844A35}"/>
                </a:ext>
              </a:extLst>
            </p:cNvPr>
            <p:cNvSpPr txBox="1"/>
            <p:nvPr/>
          </p:nvSpPr>
          <p:spPr>
            <a:xfrm>
              <a:off x="594249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BFA3D2-6D61-414D-86D3-4555E31C2DF7}"/>
                </a:ext>
              </a:extLst>
            </p:cNvPr>
            <p:cNvSpPr txBox="1"/>
            <p:nvPr/>
          </p:nvSpPr>
          <p:spPr>
            <a:xfrm>
              <a:off x="816258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4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300126-CB8C-45E6-BBB1-0678C83D4439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D5106B-68ED-42E7-973B-0B07DB29BCC9}"/>
              </a:ext>
            </a:extLst>
          </p:cNvPr>
          <p:cNvSpPr/>
          <p:nvPr/>
        </p:nvSpPr>
        <p:spPr>
          <a:xfrm>
            <a:off x="815908" y="4916491"/>
            <a:ext cx="442382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주제 선정 및 데이터 수집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소요일</a:t>
            </a:r>
            <a:r>
              <a:rPr lang="en-US" altLang="ko-KR" dirty="0">
                <a:solidFill>
                  <a:schemeClr val="tx1"/>
                </a:solidFill>
              </a:rPr>
              <a:t>: 2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84B154-301C-49A7-B381-C51DCE1D2E7C}"/>
              </a:ext>
            </a:extLst>
          </p:cNvPr>
          <p:cNvSpPr/>
          <p:nvPr/>
        </p:nvSpPr>
        <p:spPr>
          <a:xfrm>
            <a:off x="5268968" y="5340666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 및 시각화</a:t>
            </a:r>
            <a:r>
              <a:rPr lang="en-US" altLang="ko-KR" dirty="0"/>
              <a:t>(</a:t>
            </a:r>
            <a:r>
              <a:rPr lang="ko-KR" altLang="en-US" dirty="0"/>
              <a:t>소요일</a:t>
            </a:r>
            <a:r>
              <a:rPr lang="en-US" altLang="ko-KR" dirty="0"/>
              <a:t>: 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E653-203A-46B8-BD71-5523452DE2E0}"/>
              </a:ext>
            </a:extLst>
          </p:cNvPr>
          <p:cNvSpPr txBox="1"/>
          <p:nvPr/>
        </p:nvSpPr>
        <p:spPr>
          <a:xfrm>
            <a:off x="2945222" y="2281114"/>
            <a:ext cx="796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공공데이터 포탈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서울특별시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지하철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호선별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역별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시간대별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인원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월별 데이터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59991-E678-408E-B7B7-17060A1E7F66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2945222" y="3579352"/>
            <a:ext cx="796834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서울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열린데이터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광장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서울시 지하철호선별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역별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인원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일별 데이터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서울시 코로나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19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현황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B75D0C-623E-4837-80B7-00F33F26A500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E4AF4-7759-4754-AB0B-F6BE417D5D92}"/>
              </a:ext>
            </a:extLst>
          </p:cNvPr>
          <p:cNvSpPr txBox="1"/>
          <p:nvPr/>
        </p:nvSpPr>
        <p:spPr>
          <a:xfrm>
            <a:off x="2945222" y="4898853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나무 위키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사회적 거리두기 단계</a:t>
            </a:r>
          </a:p>
        </p:txBody>
      </p:sp>
    </p:spTree>
    <p:extLst>
      <p:ext uri="{BB962C8B-B14F-4D97-AF65-F5344CB8AC3E}">
        <p14:creationId xmlns:p14="http://schemas.microsoft.com/office/powerpoint/2010/main" val="34321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E653-203A-46B8-BD71-5523452DE2E0}"/>
              </a:ext>
            </a:extLst>
          </p:cNvPr>
          <p:cNvSpPr txBox="1"/>
          <p:nvPr/>
        </p:nvSpPr>
        <p:spPr>
          <a:xfrm>
            <a:off x="2945222" y="2281114"/>
            <a:ext cx="79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001.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동일 단계이지만 통제요인이 다른 기간 설정을 통한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승하차인원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시각화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1278428" y="4118563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59991-E678-408E-B7B7-17060A1E7F66}"/>
              </a:ext>
            </a:extLst>
          </p:cNvPr>
          <p:cNvSpPr/>
          <p:nvPr/>
        </p:nvSpPr>
        <p:spPr>
          <a:xfrm>
            <a:off x="2688128" y="4118563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639898" y="4315778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2945222" y="4330468"/>
            <a:ext cx="796834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002.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동일한 기간의 코로나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19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확진자와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승하차인원의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7188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2119</Words>
  <Application>Microsoft Office PowerPoint</Application>
  <PresentationFormat>와이드스크린</PresentationFormat>
  <Paragraphs>266</Paragraphs>
  <Slides>35</Slides>
  <Notes>14</Notes>
  <HiddenSlides>0</HiddenSlides>
  <MMClips>3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마루 부리 Beta</vt:lpstr>
      <vt:lpstr>맑은 고딕</vt:lpstr>
      <vt:lpstr>이롭게 바탕체 Medium</vt:lpstr>
      <vt:lpstr>Arial</vt:lpstr>
      <vt:lpstr>Times New Roman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Celine</cp:lastModifiedBy>
  <cp:revision>428</cp:revision>
  <dcterms:created xsi:type="dcterms:W3CDTF">2021-05-09T04:08:39Z</dcterms:created>
  <dcterms:modified xsi:type="dcterms:W3CDTF">2021-09-13T07:37:21Z</dcterms:modified>
</cp:coreProperties>
</file>